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431" r:id="rId5"/>
    <p:sldId id="450" r:id="rId6"/>
    <p:sldId id="449" r:id="rId7"/>
    <p:sldId id="625" r:id="rId8"/>
    <p:sldId id="451" r:id="rId9"/>
    <p:sldId id="448" r:id="rId10"/>
    <p:sldId id="452" r:id="rId11"/>
    <p:sldId id="626" r:id="rId12"/>
    <p:sldId id="627" r:id="rId13"/>
    <p:sldId id="445" r:id="rId14"/>
    <p:sldId id="446" r:id="rId15"/>
    <p:sldId id="447" r:id="rId16"/>
    <p:sldId id="444" r:id="rId17"/>
    <p:sldId id="628" r:id="rId18"/>
    <p:sldId id="443" r:id="rId19"/>
    <p:sldId id="429" r:id="rId20"/>
    <p:sldId id="624" r:id="rId21"/>
    <p:sldId id="263" r:id="rId22"/>
    <p:sldId id="264"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412261-4890-359B-C055-22974B07B773}" name="Floyd, Lisa C" initials="FLC" userId="S::Lisa.C.Floyd@hud.gov::c209f8e3-ec09-478f-9fbc-3cfc13a37692" providerId="AD"/>
  <p188:author id="{D55A8AF0-A860-63FB-6BAF-AC88949076AD}" name="Floyd, Lisa C" initials="FC" userId="S::lisa.c.floyd@hud.gov::c209f8e3-ec09-478f-9fbc-3cfc13a376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003300"/>
    <a:srgbClr val="A50021"/>
    <a:srgbClr val="660066"/>
    <a:srgbClr val="9900FF"/>
    <a:srgbClr val="666699"/>
    <a:srgbClr val="000066"/>
    <a:srgbClr val="CC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4"/>
    <p:restoredTop sz="94672"/>
  </p:normalViewPr>
  <p:slideViewPr>
    <p:cSldViewPr snapToGrid="0">
      <p:cViewPr varScale="1">
        <p:scale>
          <a:sx n="81" d="100"/>
          <a:sy n="81" d="100"/>
        </p:scale>
        <p:origin x="166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5" tIns="48327" rIns="96655" bIns="48327" rtlCol="0"/>
          <a:lstStyle>
            <a:lvl1pPr algn="r">
              <a:defRPr sz="1200"/>
            </a:lvl1pPr>
          </a:lstStyle>
          <a:p>
            <a:fld id="{D724D3A4-771C-4C97-92C9-997229758BDD}" type="datetimeFigureOut">
              <a:rPr lang="en-US" smtClean="0"/>
              <a:pPr/>
              <a:t>9/14/2023</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55" tIns="48327" rIns="96655" bIns="48327" rtlCol="0" anchor="b"/>
          <a:lstStyle>
            <a:lvl1pPr algn="r">
              <a:defRPr sz="1200"/>
            </a:lvl1pPr>
          </a:lstStyle>
          <a:p>
            <a:fld id="{9452014A-C931-40C4-A076-D6A9013AED06}" type="slidenum">
              <a:rPr lang="en-US" smtClean="0"/>
              <a:pPr/>
              <a:t>‹#›</a:t>
            </a:fld>
            <a:endParaRPr lang="en-US"/>
          </a:p>
        </p:txBody>
      </p:sp>
    </p:spTree>
    <p:extLst>
      <p:ext uri="{BB962C8B-B14F-4D97-AF65-F5344CB8AC3E}">
        <p14:creationId xmlns:p14="http://schemas.microsoft.com/office/powerpoint/2010/main" val="339444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FA6B00D4-89DE-4EEC-B585-FB7190A64949}" type="datetimeFigureOut">
              <a:rPr lang="en-US" smtClean="0"/>
              <a:pPr/>
              <a:t>9/14/2023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E85ADE5D-86A8-429E-9FA1-A67B2E83B106}" type="slidenum">
              <a:rPr lang="en-US" smtClean="0"/>
              <a:pPr/>
              <a:t>‹#›</a:t>
            </a:fld>
            <a:endParaRPr lang="en-US"/>
          </a:p>
        </p:txBody>
      </p:sp>
    </p:spTree>
    <p:extLst>
      <p:ext uri="{BB962C8B-B14F-4D97-AF65-F5344CB8AC3E}">
        <p14:creationId xmlns:p14="http://schemas.microsoft.com/office/powerpoint/2010/main" val="294774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5ADE5D-86A8-429E-9FA1-A67B2E83B106}" type="slidenum">
              <a:rPr lang="en-US" smtClean="0"/>
              <a:pPr/>
              <a:t>11</a:t>
            </a:fld>
            <a:endParaRPr lang="en-US"/>
          </a:p>
        </p:txBody>
      </p:sp>
    </p:spTree>
    <p:extLst>
      <p:ext uri="{BB962C8B-B14F-4D97-AF65-F5344CB8AC3E}">
        <p14:creationId xmlns:p14="http://schemas.microsoft.com/office/powerpoint/2010/main" val="45116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AND VIEW THE DASHBOARDD  - TOUR IT</a:t>
            </a:r>
          </a:p>
          <a:p>
            <a:endParaRPr lang="en-US" dirty="0"/>
          </a:p>
          <a:p>
            <a:r>
              <a:rPr lang="en-US" dirty="0"/>
              <a:t>OPEN AND VIEW THE WEBPAGE</a:t>
            </a:r>
          </a:p>
        </p:txBody>
      </p:sp>
      <p:sp>
        <p:nvSpPr>
          <p:cNvPr id="4" name="Slide Number Placeholder 3"/>
          <p:cNvSpPr>
            <a:spLocks noGrp="1"/>
          </p:cNvSpPr>
          <p:nvPr>
            <p:ph type="sldNum" sz="quarter" idx="5"/>
          </p:nvPr>
        </p:nvSpPr>
        <p:spPr/>
        <p:txBody>
          <a:bodyPr/>
          <a:lstStyle/>
          <a:p>
            <a:fld id="{E85ADE5D-86A8-429E-9FA1-A67B2E83B106}" type="slidenum">
              <a:rPr lang="en-US" smtClean="0"/>
              <a:pPr/>
              <a:t>17</a:t>
            </a:fld>
            <a:endParaRPr lang="en-US"/>
          </a:p>
        </p:txBody>
      </p:sp>
    </p:spTree>
    <p:extLst>
      <p:ext uri="{BB962C8B-B14F-4D97-AF65-F5344CB8AC3E}">
        <p14:creationId xmlns:p14="http://schemas.microsoft.com/office/powerpoint/2010/main" val="103884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a:t>
            </a:r>
          </a:p>
        </p:txBody>
      </p:sp>
      <p:sp>
        <p:nvSpPr>
          <p:cNvPr id="4" name="Slide Number Placeholder 3"/>
          <p:cNvSpPr>
            <a:spLocks noGrp="1"/>
          </p:cNvSpPr>
          <p:nvPr>
            <p:ph type="sldNum" sz="quarter" idx="5"/>
          </p:nvPr>
        </p:nvSpPr>
        <p:spPr/>
        <p:txBody>
          <a:bodyPr/>
          <a:lstStyle/>
          <a:p>
            <a:fld id="{E85ADE5D-86A8-429E-9FA1-A67B2E83B106}" type="slidenum">
              <a:rPr lang="en-US" smtClean="0"/>
              <a:pPr/>
              <a:t>18</a:t>
            </a:fld>
            <a:endParaRPr lang="en-US"/>
          </a:p>
        </p:txBody>
      </p:sp>
    </p:spTree>
    <p:extLst>
      <p:ext uri="{BB962C8B-B14F-4D97-AF65-F5344CB8AC3E}">
        <p14:creationId xmlns:p14="http://schemas.microsoft.com/office/powerpoint/2010/main" val="427805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a:t>
            </a:r>
          </a:p>
        </p:txBody>
      </p:sp>
      <p:sp>
        <p:nvSpPr>
          <p:cNvPr id="4" name="Slide Number Placeholder 3"/>
          <p:cNvSpPr>
            <a:spLocks noGrp="1"/>
          </p:cNvSpPr>
          <p:nvPr>
            <p:ph type="sldNum" sz="quarter" idx="5"/>
          </p:nvPr>
        </p:nvSpPr>
        <p:spPr/>
        <p:txBody>
          <a:bodyPr/>
          <a:lstStyle/>
          <a:p>
            <a:fld id="{E85ADE5D-86A8-429E-9FA1-A67B2E83B106}" type="slidenum">
              <a:rPr lang="en-US" smtClean="0"/>
              <a:pPr/>
              <a:t>19</a:t>
            </a:fld>
            <a:endParaRPr lang="en-US"/>
          </a:p>
        </p:txBody>
      </p:sp>
    </p:spTree>
    <p:extLst>
      <p:ext uri="{BB962C8B-B14F-4D97-AF65-F5344CB8AC3E}">
        <p14:creationId xmlns:p14="http://schemas.microsoft.com/office/powerpoint/2010/main" val="34403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43802E-06BA-41B7-AE55-D34DB93CA93D}"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91806-D49F-43A1-A8DD-F05598FA87B0}"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2CA5A-5A4F-4465-B01B-E40B14F1C32C}"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5336-9DF3-4A7C-B575-43B12CD2EFA4}"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5AE26-CEE9-4427-BCCC-B31F78AC0079}"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0C150-657C-41FC-B358-AD2BF5A05CFF}" type="datetime1">
              <a:rPr lang="en-US" smtClean="0">
                <a:solidFill>
                  <a:prstClr val="black">
                    <a:tint val="75000"/>
                  </a:prstClr>
                </a:solidFill>
              </a:r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77EB55-8312-4258-BD70-74BC717427DC}" type="datetime1">
              <a:rPr lang="en-US" smtClean="0">
                <a:solidFill>
                  <a:prstClr val="black">
                    <a:tint val="75000"/>
                  </a:prstClr>
                </a:solidFill>
              </a:r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F11E8E-384C-4776-B5DD-47334EF703AA}" type="datetime1">
              <a:rPr lang="en-US" smtClean="0">
                <a:solidFill>
                  <a:prstClr val="black">
                    <a:tint val="75000"/>
                  </a:prstClr>
                </a:solidFill>
              </a:r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D01FD-FEAD-4C48-85A4-E7136C756D34}" type="datetime1">
              <a:rPr lang="en-US" smtClean="0">
                <a:solidFill>
                  <a:prstClr val="black">
                    <a:tint val="75000"/>
                  </a:prstClr>
                </a:solidFill>
              </a:r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CB0847-CF54-4053-90D6-24ADECE69C70}" type="datetime1">
              <a:rPr lang="en-US" smtClean="0">
                <a:solidFill>
                  <a:prstClr val="black">
                    <a:tint val="75000"/>
                  </a:prstClr>
                </a:solidFill>
              </a:r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EF6AC-4B01-44CB-B84B-AB01AD50078A}" type="datetime1">
              <a:rPr lang="en-US" smtClean="0">
                <a:solidFill>
                  <a:prstClr val="black">
                    <a:tint val="75000"/>
                  </a:prstClr>
                </a:solidFill>
              </a:r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accent3">
                <a:lumMod val="40000"/>
                <a:lumOff val="60000"/>
              </a:schemeClr>
            </a:gs>
            <a:gs pos="68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5B041-A33F-44D8-B362-0D9E73A056BA}" type="datetime1">
              <a:rPr lang="en-US" smtClean="0">
                <a:solidFill>
                  <a:prstClr val="black">
                    <a:tint val="75000"/>
                  </a:prstClr>
                </a:solidFill>
              </a:r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2D295-0B33-4FFC-8590-3ED9521ED7FF}"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190500" y="171450"/>
            <a:ext cx="8724900" cy="6486525"/>
          </a:xfrm>
          <a:prstGeom prst="roundRect">
            <a:avLst>
              <a:gd name="adj" fmla="val 3347"/>
            </a:avLst>
          </a:prstGeom>
          <a:noFill/>
          <a:ln w="31750">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2" descr="C:\Documents and Settings\H07262\!MY STUFF\GRAPHICS\All_Hands_LOGO_TRANSP.gif"/>
          <p:cNvPicPr>
            <a:picLocks noChangeAspect="1" noChangeArrowheads="1"/>
          </p:cNvPicPr>
          <p:nvPr userDrawn="1"/>
        </p:nvPicPr>
        <p:blipFill>
          <a:blip r:embed="rId13" cstate="print"/>
          <a:srcRect/>
          <a:stretch>
            <a:fillRect/>
          </a:stretch>
        </p:blipFill>
        <p:spPr bwMode="auto">
          <a:xfrm>
            <a:off x="44658" y="61846"/>
            <a:ext cx="1044665" cy="1030354"/>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hud.gov/program_offices/public_indian_housing/post" TargetMode="External"/><Relationship Id="rId3" Type="http://schemas.openxmlformats.org/officeDocument/2006/relationships/hyperlink" Target="https://www.youtube.com/watch?v=qkUpRDtDyPs" TargetMode="External"/><Relationship Id="rId7" Type="http://schemas.openxmlformats.org/officeDocument/2006/relationships/hyperlink" Target="https://www.youtube.com/watch?v=_WQfYfFgioc" TargetMode="External"/><Relationship Id="rId2" Type="http://schemas.openxmlformats.org/officeDocument/2006/relationships/hyperlink" Target="https://www.youtube.com/watch?v=6Nr4FF-_b4o" TargetMode="External"/><Relationship Id="rId1" Type="http://schemas.openxmlformats.org/officeDocument/2006/relationships/slideLayout" Target="../slideLayouts/slideLayout2.xml"/><Relationship Id="rId6" Type="http://schemas.openxmlformats.org/officeDocument/2006/relationships/hyperlink" Target="https://www.youtube.com/watch?v=f2tr9xBLQNc" TargetMode="External"/><Relationship Id="rId5" Type="http://schemas.openxmlformats.org/officeDocument/2006/relationships/hyperlink" Target="https://www.youtube.com/watch?v=lAbSHytRfqY" TargetMode="External"/><Relationship Id="rId4" Type="http://schemas.openxmlformats.org/officeDocument/2006/relationships/hyperlink" Target="https://www.youtube.com/watch?v=fJ6Qhdd-nB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ud.gov/program_offices/public_indian_housing/systems/pic/faq/58tidm" TargetMode="External"/><Relationship Id="rId2" Type="http://schemas.openxmlformats.org/officeDocument/2006/relationships/hyperlink" Target="https://www.hud.gov/program_offices/public_indian_housing/systems/pic/bu" TargetMode="External"/><Relationship Id="rId1" Type="http://schemas.openxmlformats.org/officeDocument/2006/relationships/slideLayout" Target="../slideLayouts/slideLayout2.xml"/><Relationship Id="rId4" Type="http://schemas.openxmlformats.org/officeDocument/2006/relationships/hyperlink" Target="https://www.hud.gov/program_offices/public_indian_housing/systems/pic/faq/58su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ud.gov/program_offices/public_indian_housing/systems/pic/dashboa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gov/program_offices/public_indian_housing/systems/pic/gethel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ud.gov/program_offices/public_indian_housing/systems/pic/ts" TargetMode="External"/><Relationship Id="rId5" Type="http://schemas.openxmlformats.org/officeDocument/2006/relationships/hyperlink" Target="https://www.hud.gov/program_offices/public_indian_housing/systems/pic/userguides" TargetMode="External"/><Relationship Id="rId4" Type="http://schemas.openxmlformats.org/officeDocument/2006/relationships/hyperlink" Target="https://www.hud.gov/program_offices/public_indian_housing/systems/pic/50058"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hud.gov/sites/documents/PIH2011-6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CDC2-FA1B-ECE6-C9C6-1EF2DF5D76D9}"/>
              </a:ext>
            </a:extLst>
          </p:cNvPr>
          <p:cNvSpPr>
            <a:spLocks noGrp="1"/>
          </p:cNvSpPr>
          <p:nvPr>
            <p:ph type="ctrTitle"/>
          </p:nvPr>
        </p:nvSpPr>
        <p:spPr>
          <a:xfrm>
            <a:off x="685800" y="1219200"/>
            <a:ext cx="7772400" cy="1470025"/>
          </a:xfrm>
        </p:spPr>
        <p:txBody>
          <a:bodyPr/>
          <a:lstStyle/>
          <a:p>
            <a:r>
              <a:rPr lang="en-US" dirty="0"/>
              <a:t>PIC </a:t>
            </a:r>
            <a:br>
              <a:rPr lang="en-US" dirty="0"/>
            </a:br>
            <a:r>
              <a:rPr lang="en-US" dirty="0"/>
              <a:t>50058 Fatal Errors</a:t>
            </a:r>
            <a:endParaRPr lang="en-US" dirty="0">
              <a:cs typeface="Calibri"/>
            </a:endParaRPr>
          </a:p>
        </p:txBody>
      </p:sp>
      <p:sp>
        <p:nvSpPr>
          <p:cNvPr id="3" name="Subtitle 2">
            <a:extLst>
              <a:ext uri="{FF2B5EF4-FFF2-40B4-BE49-F238E27FC236}">
                <a16:creationId xmlns:a16="http://schemas.microsoft.com/office/drawing/2014/main" id="{49BE6C50-0ADF-5E8C-97CA-0F280D5373A0}"/>
              </a:ext>
            </a:extLst>
          </p:cNvPr>
          <p:cNvSpPr>
            <a:spLocks noGrp="1"/>
          </p:cNvSpPr>
          <p:nvPr>
            <p:ph type="subTitle" idx="1"/>
          </p:nvPr>
        </p:nvSpPr>
        <p:spPr>
          <a:xfrm>
            <a:off x="1181100" y="2926832"/>
            <a:ext cx="6781800" cy="2667000"/>
          </a:xfrm>
        </p:spPr>
        <p:txBody>
          <a:bodyPr vert="horz" lIns="91440" tIns="45720" rIns="91440" bIns="45720" rtlCol="0" anchor="t">
            <a:normAutofit/>
          </a:bodyPr>
          <a:lstStyle/>
          <a:p>
            <a:r>
              <a:rPr lang="en-US" sz="2800" dirty="0">
                <a:solidFill>
                  <a:schemeClr val="tx1"/>
                </a:solidFill>
              </a:rPr>
              <a:t>Presented By:</a:t>
            </a:r>
            <a:endParaRPr lang="en-US" dirty="0">
              <a:solidFill>
                <a:schemeClr val="tx1"/>
              </a:solidFill>
            </a:endParaRPr>
          </a:p>
          <a:p>
            <a:r>
              <a:rPr lang="en-US" sz="2800" dirty="0">
                <a:solidFill>
                  <a:schemeClr val="tx1"/>
                </a:solidFill>
              </a:rPr>
              <a:t>Charlie House</a:t>
            </a:r>
          </a:p>
          <a:p>
            <a:r>
              <a:rPr lang="en-US" sz="2800" dirty="0">
                <a:solidFill>
                  <a:schemeClr val="tx1"/>
                </a:solidFill>
                <a:cs typeface="Calibri"/>
              </a:rPr>
              <a:t>Program Analyst, HUD Omaha Office</a:t>
            </a:r>
          </a:p>
          <a:p>
            <a:r>
              <a:rPr lang="en-US" sz="2800" dirty="0">
                <a:solidFill>
                  <a:schemeClr val="tx1"/>
                </a:solidFill>
              </a:rPr>
              <a:t>September 14, 2023</a:t>
            </a:r>
            <a:endParaRPr lang="en-US" sz="2800" dirty="0">
              <a:solidFill>
                <a:schemeClr val="tx1"/>
              </a:solidFill>
              <a:cs typeface="Calibri"/>
            </a:endParaRPr>
          </a:p>
          <a:p>
            <a:endParaRPr lang="en-US" dirty="0"/>
          </a:p>
          <a:p>
            <a:endParaRPr lang="en-US" sz="2800" dirty="0"/>
          </a:p>
        </p:txBody>
      </p:sp>
      <p:sp>
        <p:nvSpPr>
          <p:cNvPr id="4" name="Slide Number Placeholder 3">
            <a:extLst>
              <a:ext uri="{FF2B5EF4-FFF2-40B4-BE49-F238E27FC236}">
                <a16:creationId xmlns:a16="http://schemas.microsoft.com/office/drawing/2014/main" id="{7B956724-A67B-A93F-4087-7CF34F2F1CA3}"/>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82559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517C-A1D8-6EDA-3224-BA8FB166FB42}"/>
              </a:ext>
            </a:extLst>
          </p:cNvPr>
          <p:cNvSpPr>
            <a:spLocks noGrp="1"/>
          </p:cNvSpPr>
          <p:nvPr>
            <p:ph type="title"/>
          </p:nvPr>
        </p:nvSpPr>
        <p:spPr>
          <a:xfrm>
            <a:off x="457200" y="274638"/>
            <a:ext cx="8229600" cy="567843"/>
          </a:xfrm>
        </p:spPr>
        <p:txBody>
          <a:bodyPr>
            <a:normAutofit fontScale="90000"/>
          </a:bodyPr>
          <a:lstStyle/>
          <a:p>
            <a:r>
              <a:rPr lang="en-US" dirty="0"/>
              <a:t>Common PIC Fatal Errors</a:t>
            </a:r>
          </a:p>
        </p:txBody>
      </p:sp>
      <p:sp>
        <p:nvSpPr>
          <p:cNvPr id="3" name="Content Placeholder 2">
            <a:extLst>
              <a:ext uri="{FF2B5EF4-FFF2-40B4-BE49-F238E27FC236}">
                <a16:creationId xmlns:a16="http://schemas.microsoft.com/office/drawing/2014/main" id="{7F25B606-17BD-9317-9CC5-1A6439AFA97B}"/>
              </a:ext>
            </a:extLst>
          </p:cNvPr>
          <p:cNvSpPr>
            <a:spLocks noGrp="1"/>
          </p:cNvSpPr>
          <p:nvPr>
            <p:ph idx="1"/>
          </p:nvPr>
        </p:nvSpPr>
        <p:spPr>
          <a:xfrm>
            <a:off x="267128" y="1089062"/>
            <a:ext cx="8609744" cy="5311738"/>
          </a:xfrm>
        </p:spPr>
        <p:txBody>
          <a:bodyPr>
            <a:normAutofit/>
          </a:bodyPr>
          <a:lstStyle/>
          <a:p>
            <a:pPr marL="0" indent="0">
              <a:buNone/>
            </a:pPr>
            <a:r>
              <a:rPr lang="en-US" sz="2000" b="1" dirty="0">
                <a:solidFill>
                  <a:srgbClr val="FF0000"/>
                </a:solidFill>
              </a:rPr>
              <a:t>Error 4174: </a:t>
            </a:r>
            <a:r>
              <a:rPr lang="en-US" sz="2000" i="1" dirty="0"/>
              <a:t>This is a new tenant in IMS-PIC. No 50058 data for this head of household exists. </a:t>
            </a:r>
          </a:p>
          <a:p>
            <a:pPr marL="0" indent="0">
              <a:buNone/>
            </a:pPr>
            <a:r>
              <a:rPr lang="en-US" sz="2000" dirty="0"/>
              <a:t>This error occurs when a 50058 is entered into PIC with an action type other than a New Admission (2a action type 1) and Portability Move-in (2a action type 4) and the for a tenant with an SSN that is not currently in PIC.</a:t>
            </a:r>
          </a:p>
          <a:p>
            <a:pPr marL="0" indent="0">
              <a:buNone/>
            </a:pPr>
            <a:endParaRPr lang="en-US" sz="2000" dirty="0"/>
          </a:p>
          <a:p>
            <a:pPr marL="0" indent="0">
              <a:buNone/>
            </a:pPr>
            <a:r>
              <a:rPr lang="en-US" sz="2000" b="1" dirty="0"/>
              <a:t>Correction Methods: </a:t>
            </a:r>
            <a:r>
              <a:rPr lang="en-US" sz="2000" dirty="0"/>
              <a:t>First, verify the SSN number for accuracy. Then verify there is no current 50058 in the Viewer submodule searching by their name. If the SSN is accurate and there is no current 50058, then submit a New Admission (2a=1) for the household.</a:t>
            </a:r>
          </a:p>
          <a:p>
            <a:pPr marL="0" indent="0">
              <a:buNone/>
            </a:pPr>
            <a:endParaRPr lang="en-US" sz="2000" b="1" dirty="0"/>
          </a:p>
          <a:p>
            <a:pPr marL="0" indent="0" algn="l">
              <a:buNone/>
            </a:pPr>
            <a:r>
              <a:rPr lang="en-US" sz="2000" dirty="0"/>
              <a:t>DO NOT submit</a:t>
            </a:r>
            <a:r>
              <a:rPr lang="en-US" sz="2000" b="0" i="0" u="none" strike="noStrike" baseline="0" dirty="0"/>
              <a:t> a Historical Adjustment (2a=14) without first verifying with the Field Office. This action type should rarely be used.</a:t>
            </a:r>
            <a:endParaRPr lang="en-US" sz="2000" b="1" dirty="0"/>
          </a:p>
        </p:txBody>
      </p:sp>
      <p:sp>
        <p:nvSpPr>
          <p:cNvPr id="4" name="Slide Number Placeholder 3">
            <a:extLst>
              <a:ext uri="{FF2B5EF4-FFF2-40B4-BE49-F238E27FC236}">
                <a16:creationId xmlns:a16="http://schemas.microsoft.com/office/drawing/2014/main" id="{0E961E61-E961-C846-EF7B-A4A73D46863E}"/>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78271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BC7D-12AB-9833-F0D3-35B99039A7EB}"/>
              </a:ext>
            </a:extLst>
          </p:cNvPr>
          <p:cNvSpPr>
            <a:spLocks noGrp="1"/>
          </p:cNvSpPr>
          <p:nvPr>
            <p:ph type="title"/>
          </p:nvPr>
        </p:nvSpPr>
        <p:spPr>
          <a:xfrm>
            <a:off x="457200" y="274638"/>
            <a:ext cx="8229600" cy="650036"/>
          </a:xfrm>
        </p:spPr>
        <p:txBody>
          <a:bodyPr/>
          <a:lstStyle/>
          <a:p>
            <a:r>
              <a:rPr lang="en-US" dirty="0"/>
              <a:t>Common PIC Fatal Errors</a:t>
            </a:r>
          </a:p>
        </p:txBody>
      </p:sp>
      <p:sp>
        <p:nvSpPr>
          <p:cNvPr id="3" name="Content Placeholder 2">
            <a:extLst>
              <a:ext uri="{FF2B5EF4-FFF2-40B4-BE49-F238E27FC236}">
                <a16:creationId xmlns:a16="http://schemas.microsoft.com/office/drawing/2014/main" id="{BA777A03-6919-6888-6894-2350833D54B1}"/>
              </a:ext>
            </a:extLst>
          </p:cNvPr>
          <p:cNvSpPr>
            <a:spLocks noGrp="1"/>
          </p:cNvSpPr>
          <p:nvPr>
            <p:ph idx="1"/>
          </p:nvPr>
        </p:nvSpPr>
        <p:spPr>
          <a:xfrm>
            <a:off x="256853" y="1089061"/>
            <a:ext cx="8671389" cy="5494301"/>
          </a:xfrm>
        </p:spPr>
        <p:txBody>
          <a:bodyPr>
            <a:normAutofit/>
          </a:bodyPr>
          <a:lstStyle/>
          <a:p>
            <a:pPr marL="0" indent="0">
              <a:buNone/>
            </a:pPr>
            <a:r>
              <a:rPr lang="en-US" sz="2000" b="1" dirty="0">
                <a:solidFill>
                  <a:srgbClr val="FF0000"/>
                </a:solidFill>
              </a:rPr>
              <a:t>Error 4080: </a:t>
            </a:r>
            <a:r>
              <a:rPr lang="en-US" sz="2000" i="1" dirty="0"/>
              <a:t>A record with a later effective date exists in the database. </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occurs when </a:t>
            </a:r>
            <a:r>
              <a:rPr lang="en-US" sz="2000" dirty="0">
                <a:latin typeface="Calibri" panose="020F0502020204030204" pitchFamily="34" charset="0"/>
                <a:ea typeface="Calibri" panose="020F0502020204030204" pitchFamily="34" charset="0"/>
                <a:cs typeface="Times New Roman" panose="02020603050405020304" pitchFamily="18" charset="0"/>
              </a:rPr>
              <a:t>a </a:t>
            </a:r>
            <a:r>
              <a:rPr lang="en-US" sz="2000" dirty="0">
                <a:effectLst/>
                <a:latin typeface="Calibri" panose="020F0502020204030204" pitchFamily="34" charset="0"/>
                <a:ea typeface="Calibri" panose="020F0502020204030204" pitchFamily="34" charset="0"/>
                <a:cs typeface="Times New Roman" panose="02020603050405020304" pitchFamily="18" charset="0"/>
              </a:rPr>
              <a:t>PHA tries to submit a 50058 with an effective date that is earlier than the last 50058 accepted by PIC. Typically, this occurs when a PHA submits a 50058 with future effective dates. </a:t>
            </a:r>
          </a:p>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Correction Methods: </a:t>
            </a:r>
            <a:r>
              <a:rPr lang="en-US" sz="2000" dirty="0">
                <a:effectLst/>
                <a:latin typeface="Calibri" panose="020F0502020204030204" pitchFamily="34" charset="0"/>
                <a:ea typeface="Calibri" panose="020F0502020204030204" pitchFamily="34" charset="0"/>
                <a:cs typeface="Times New Roman" panose="02020603050405020304" pitchFamily="18" charset="0"/>
              </a:rPr>
              <a:t>Go to the Viewer module to pull up the 50058, check the effective date and current action type. Submit a 50058 with a later effective date than the one in the system. If the 50058 in the system is incorrect, submit a 50058 with a Void (2a=15) to delete the 50058, then submit a 50058 with the correct information.</a:t>
            </a: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4" name="Slide Number Placeholder 3">
            <a:extLst>
              <a:ext uri="{FF2B5EF4-FFF2-40B4-BE49-F238E27FC236}">
                <a16:creationId xmlns:a16="http://schemas.microsoft.com/office/drawing/2014/main" id="{BE7CCA5E-5E7D-3898-1E99-0225A12086C8}"/>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11</a:t>
            </a:fld>
            <a:endParaRPr lang="en-US">
              <a:solidFill>
                <a:prstClr val="black">
                  <a:tint val="75000"/>
                </a:prstClr>
              </a:solidFill>
            </a:endParaRPr>
          </a:p>
        </p:txBody>
      </p:sp>
      <p:pic>
        <p:nvPicPr>
          <p:cNvPr id="9" name="Picture 8">
            <a:extLst>
              <a:ext uri="{FF2B5EF4-FFF2-40B4-BE49-F238E27FC236}">
                <a16:creationId xmlns:a16="http://schemas.microsoft.com/office/drawing/2014/main" id="{568C9227-CC0B-107B-B825-913AE30B6FCE}"/>
              </a:ext>
            </a:extLst>
          </p:cNvPr>
          <p:cNvPicPr>
            <a:picLocks noChangeAspect="1"/>
          </p:cNvPicPr>
          <p:nvPr/>
        </p:nvPicPr>
        <p:blipFill>
          <a:blip r:embed="rId3"/>
          <a:stretch>
            <a:fillRect/>
          </a:stretch>
        </p:blipFill>
        <p:spPr>
          <a:xfrm>
            <a:off x="1717678" y="4083134"/>
            <a:ext cx="6592220" cy="2638341"/>
          </a:xfrm>
          <a:prstGeom prst="rect">
            <a:avLst/>
          </a:prstGeom>
        </p:spPr>
      </p:pic>
    </p:spTree>
    <p:extLst>
      <p:ext uri="{BB962C8B-B14F-4D97-AF65-F5344CB8AC3E}">
        <p14:creationId xmlns:p14="http://schemas.microsoft.com/office/powerpoint/2010/main" val="96652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D8AB-5C02-370F-6E6B-C767700E6DEB}"/>
              </a:ext>
            </a:extLst>
          </p:cNvPr>
          <p:cNvSpPr>
            <a:spLocks noGrp="1"/>
          </p:cNvSpPr>
          <p:nvPr>
            <p:ph type="title"/>
          </p:nvPr>
        </p:nvSpPr>
        <p:spPr>
          <a:xfrm>
            <a:off x="457200" y="274638"/>
            <a:ext cx="8229600" cy="660310"/>
          </a:xfrm>
        </p:spPr>
        <p:txBody>
          <a:bodyPr/>
          <a:lstStyle/>
          <a:p>
            <a:r>
              <a:rPr lang="en-US" dirty="0"/>
              <a:t>Common PIC Fatal Errors</a:t>
            </a:r>
          </a:p>
        </p:txBody>
      </p:sp>
      <p:sp>
        <p:nvSpPr>
          <p:cNvPr id="3" name="Content Placeholder 2">
            <a:extLst>
              <a:ext uri="{FF2B5EF4-FFF2-40B4-BE49-F238E27FC236}">
                <a16:creationId xmlns:a16="http://schemas.microsoft.com/office/drawing/2014/main" id="{644B8197-0B24-97D4-F613-27BE12B4B8D1}"/>
              </a:ext>
            </a:extLst>
          </p:cNvPr>
          <p:cNvSpPr>
            <a:spLocks noGrp="1"/>
          </p:cNvSpPr>
          <p:nvPr>
            <p:ph idx="1"/>
          </p:nvPr>
        </p:nvSpPr>
        <p:spPr>
          <a:xfrm>
            <a:off x="380144" y="1160980"/>
            <a:ext cx="8306656" cy="4965183"/>
          </a:xfrm>
        </p:spPr>
        <p:txBody>
          <a:bodyPr>
            <a:normAutofit/>
          </a:bodyPr>
          <a:lstStyle/>
          <a:p>
            <a:pPr marL="0" indent="0" algn="l">
              <a:buNone/>
            </a:pPr>
            <a:r>
              <a:rPr lang="en-US" sz="2000" b="1" dirty="0">
                <a:solidFill>
                  <a:srgbClr val="FF0000"/>
                </a:solidFill>
              </a:rPr>
              <a:t>Error 4048: </a:t>
            </a:r>
            <a:r>
              <a:rPr lang="en-US" sz="1800" b="0" i="0" u="none" strike="noStrike" baseline="0" dirty="0">
                <a:solidFill>
                  <a:srgbClr val="000000"/>
                </a:solidFill>
                <a:latin typeface="Arial" panose="020B0604020202020204" pitchFamily="34" charset="0"/>
              </a:rPr>
              <a:t> </a:t>
            </a:r>
            <a:r>
              <a:rPr lang="en-US" sz="2000" b="0" i="1" u="none" strike="noStrike" baseline="0" dirty="0">
                <a:solidFill>
                  <a:srgbClr val="000000"/>
                </a:solidFill>
              </a:rPr>
              <a:t>Unit must be vacant in the case of New Admission, Historical Adjustment, or Other Change of Unit.</a:t>
            </a:r>
            <a:endParaRPr lang="en-US" sz="2000" i="1" dirty="0">
              <a:solidFill>
                <a:srgbClr val="000000"/>
              </a:solidFill>
            </a:endParaRPr>
          </a:p>
          <a:p>
            <a:pPr marL="0" indent="0" algn="l">
              <a:buNone/>
            </a:pPr>
            <a:r>
              <a:rPr lang="en-US" sz="2000" b="0" i="0" u="none" strike="noStrike" baseline="0" dirty="0">
                <a:solidFill>
                  <a:srgbClr val="000000"/>
                </a:solidFill>
              </a:rPr>
              <a:t>This error occurs when there is a tenant in the unit according to PIC.</a:t>
            </a:r>
            <a:r>
              <a:rPr lang="en-US" sz="2400" b="0" i="0" u="none" strike="noStrike" baseline="0" dirty="0">
                <a:solidFill>
                  <a:srgbClr val="000000"/>
                </a:solidFill>
              </a:rPr>
              <a:t>	</a:t>
            </a:r>
          </a:p>
          <a:p>
            <a:pPr marL="0" indent="0" algn="l">
              <a:buNone/>
            </a:pPr>
            <a:r>
              <a:rPr lang="en-US" sz="2000" b="1" i="0" u="none" strike="noStrike" baseline="0" dirty="0">
                <a:solidFill>
                  <a:srgbClr val="000000"/>
                </a:solidFill>
              </a:rPr>
              <a:t>Correction Methods: </a:t>
            </a:r>
            <a:r>
              <a:rPr lang="en-US" sz="2000" i="0" u="none" strike="noStrike" baseline="0" dirty="0">
                <a:solidFill>
                  <a:srgbClr val="000000"/>
                </a:solidFill>
              </a:rPr>
              <a:t>Check the unit detail in the development submodule, check the nam</a:t>
            </a:r>
            <a:r>
              <a:rPr lang="en-US" sz="2000" dirty="0">
                <a:solidFill>
                  <a:srgbClr val="000000"/>
                </a:solidFill>
              </a:rPr>
              <a:t>e and SSN of the tenant in the unit (sometimes the name is correct, but the SSN is wrong) if this is not the tenant (or correct SSN), EOP (2a=6) the tenant. Move the new tenant (or tenant with the correct SSN) in. If the this is the tenant that should be there, no action is needed.</a:t>
            </a:r>
            <a:endParaRPr lang="en-US" sz="2000" b="1" dirty="0">
              <a:solidFill>
                <a:srgbClr val="FF0000"/>
              </a:solidFill>
            </a:endParaRPr>
          </a:p>
          <a:p>
            <a:pPr marL="0" indent="0">
              <a:buNone/>
            </a:pPr>
            <a:endParaRPr lang="en-US" sz="2000" b="1" dirty="0"/>
          </a:p>
        </p:txBody>
      </p:sp>
      <p:sp>
        <p:nvSpPr>
          <p:cNvPr id="4" name="Slide Number Placeholder 3">
            <a:extLst>
              <a:ext uri="{FF2B5EF4-FFF2-40B4-BE49-F238E27FC236}">
                <a16:creationId xmlns:a16="http://schemas.microsoft.com/office/drawing/2014/main" id="{BB8E101A-83A2-9492-6F08-B42E1E72D1C8}"/>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12</a:t>
            </a:fld>
            <a:endParaRPr lang="en-US">
              <a:solidFill>
                <a:prstClr val="black">
                  <a:tint val="75000"/>
                </a:prstClr>
              </a:solidFill>
            </a:endParaRPr>
          </a:p>
        </p:txBody>
      </p:sp>
      <p:pic>
        <p:nvPicPr>
          <p:cNvPr id="7" name="Picture 6" descr="A screenshot of a computer&#10;&#10;Description automatically generated">
            <a:extLst>
              <a:ext uri="{FF2B5EF4-FFF2-40B4-BE49-F238E27FC236}">
                <a16:creationId xmlns:a16="http://schemas.microsoft.com/office/drawing/2014/main" id="{34FCC102-D90E-89BC-3BE4-9255FF193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165" y="3861267"/>
            <a:ext cx="6096613" cy="2996733"/>
          </a:xfrm>
          <a:prstGeom prst="rect">
            <a:avLst/>
          </a:prstGeom>
        </p:spPr>
      </p:pic>
    </p:spTree>
    <p:extLst>
      <p:ext uri="{BB962C8B-B14F-4D97-AF65-F5344CB8AC3E}">
        <p14:creationId xmlns:p14="http://schemas.microsoft.com/office/powerpoint/2010/main" val="575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CD23-8F5B-48C0-B80A-B85C60164467}"/>
              </a:ext>
            </a:extLst>
          </p:cNvPr>
          <p:cNvSpPr>
            <a:spLocks noGrp="1"/>
          </p:cNvSpPr>
          <p:nvPr>
            <p:ph type="title"/>
          </p:nvPr>
        </p:nvSpPr>
        <p:spPr>
          <a:xfrm>
            <a:off x="457200" y="274638"/>
            <a:ext cx="8229600" cy="670584"/>
          </a:xfrm>
        </p:spPr>
        <p:txBody>
          <a:bodyPr/>
          <a:lstStyle/>
          <a:p>
            <a:r>
              <a:rPr lang="en-US" dirty="0"/>
              <a:t>Common PIC Fatal Errors</a:t>
            </a:r>
          </a:p>
        </p:txBody>
      </p:sp>
      <p:sp>
        <p:nvSpPr>
          <p:cNvPr id="3" name="Content Placeholder 2">
            <a:extLst>
              <a:ext uri="{FF2B5EF4-FFF2-40B4-BE49-F238E27FC236}">
                <a16:creationId xmlns:a16="http://schemas.microsoft.com/office/drawing/2014/main" id="{A08DD4D5-F8D3-977F-9470-7CA157FC5B3F}"/>
              </a:ext>
            </a:extLst>
          </p:cNvPr>
          <p:cNvSpPr>
            <a:spLocks noGrp="1"/>
          </p:cNvSpPr>
          <p:nvPr>
            <p:ph idx="1"/>
          </p:nvPr>
        </p:nvSpPr>
        <p:spPr>
          <a:xfrm>
            <a:off x="236305" y="1037690"/>
            <a:ext cx="8671389" cy="5318660"/>
          </a:xfrm>
        </p:spPr>
        <p:txBody>
          <a:bodyPr>
            <a:normAutofit/>
          </a:bodyPr>
          <a:lstStyle/>
          <a:p>
            <a:pPr marL="0" indent="0">
              <a:buNone/>
            </a:pPr>
            <a:r>
              <a:rPr lang="en-US" sz="2000" b="1" dirty="0">
                <a:solidFill>
                  <a:srgbClr val="FF0000"/>
                </a:solidFill>
              </a:rPr>
              <a:t>Error 5332: </a:t>
            </a:r>
            <a:r>
              <a:rPr lang="en-US" sz="2000" i="1" dirty="0"/>
              <a:t>The SSN/AID (Alternate ID) in this household appears in other households.  </a:t>
            </a:r>
          </a:p>
          <a:p>
            <a:pPr marL="0" indent="0">
              <a:buNone/>
            </a:pPr>
            <a:r>
              <a:rPr lang="en-US" sz="2000" dirty="0"/>
              <a:t>The SSN can belong to the </a:t>
            </a:r>
            <a:r>
              <a:rPr lang="en-US" sz="2000" dirty="0" err="1"/>
              <a:t>HoH</a:t>
            </a:r>
            <a:r>
              <a:rPr lang="en-US" sz="2000" dirty="0"/>
              <a:t> or a household member. The Field Contents section of the submission error report will help identify which SSN is being rejected.</a:t>
            </a:r>
          </a:p>
          <a:p>
            <a:pPr marL="0" indent="0">
              <a:buNone/>
            </a:pPr>
            <a:r>
              <a:rPr lang="en-US" sz="2000" b="1" dirty="0">
                <a:effectLst/>
              </a:rPr>
              <a:t>Correction Methods: </a:t>
            </a:r>
            <a:r>
              <a:rPr lang="en-US" sz="2000" dirty="0">
                <a:effectLst/>
              </a:rPr>
              <a:t>If a PHA erroneously has the member on a family’s record, review the Possible Duplicate Report in PIC.</a:t>
            </a:r>
            <a:r>
              <a:rPr lang="en-US" sz="2000" b="1" dirty="0"/>
              <a:t> </a:t>
            </a:r>
            <a:r>
              <a:rPr lang="en-US" sz="2000" dirty="0"/>
              <a:t>The PHA identified </a:t>
            </a:r>
            <a:r>
              <a:rPr lang="en-US" sz="2000" dirty="0">
                <a:effectLst/>
              </a:rPr>
              <a:t>must remove the tenant </a:t>
            </a:r>
            <a:r>
              <a:rPr lang="en-US" sz="2000" dirty="0"/>
              <a:t>by an </a:t>
            </a:r>
            <a:r>
              <a:rPr lang="en-US" sz="2000" dirty="0">
                <a:effectLst/>
              </a:rPr>
              <a:t>EOP (2a=6), Port</a:t>
            </a:r>
            <a:r>
              <a:rPr lang="en-US" sz="2000" dirty="0"/>
              <a:t>-out (2a=5) or by submitting a 50058 with without the SSN in question which will allow the correct PHA to submit the 50058 with the member in the household. </a:t>
            </a:r>
          </a:p>
          <a:p>
            <a:pPr marL="0" indent="0">
              <a:buNone/>
            </a:pPr>
            <a:endParaRPr lang="en-US" sz="2000" b="1" i="1" dirty="0">
              <a:solidFill>
                <a:srgbClr val="FF0000"/>
              </a:solidFill>
            </a:endParaRPr>
          </a:p>
          <a:p>
            <a:pPr marL="0" indent="0">
              <a:buNone/>
            </a:pPr>
            <a:endParaRPr lang="en-US" sz="2000" b="1" i="1" dirty="0">
              <a:solidFill>
                <a:srgbClr val="FF0000"/>
              </a:solidFill>
            </a:endParaRPr>
          </a:p>
        </p:txBody>
      </p:sp>
      <p:sp>
        <p:nvSpPr>
          <p:cNvPr id="4" name="Slide Number Placeholder 3">
            <a:extLst>
              <a:ext uri="{FF2B5EF4-FFF2-40B4-BE49-F238E27FC236}">
                <a16:creationId xmlns:a16="http://schemas.microsoft.com/office/drawing/2014/main" id="{36E29AC1-6AC9-1063-21DB-D8D5F4FE7936}"/>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13</a:t>
            </a:fld>
            <a:endParaRPr lang="en-US">
              <a:solidFill>
                <a:prstClr val="black">
                  <a:tint val="75000"/>
                </a:prstClr>
              </a:solidFill>
            </a:endParaRPr>
          </a:p>
        </p:txBody>
      </p:sp>
      <p:pic>
        <p:nvPicPr>
          <p:cNvPr id="6" name="Picture 5">
            <a:extLst>
              <a:ext uri="{FF2B5EF4-FFF2-40B4-BE49-F238E27FC236}">
                <a16:creationId xmlns:a16="http://schemas.microsoft.com/office/drawing/2014/main" id="{E4BCF1DE-C06D-4D2D-0704-0FDFF83003A4}"/>
              </a:ext>
            </a:extLst>
          </p:cNvPr>
          <p:cNvPicPr>
            <a:picLocks noChangeAspect="1"/>
          </p:cNvPicPr>
          <p:nvPr/>
        </p:nvPicPr>
        <p:blipFill>
          <a:blip r:embed="rId2"/>
          <a:stretch>
            <a:fillRect/>
          </a:stretch>
        </p:blipFill>
        <p:spPr>
          <a:xfrm>
            <a:off x="236304" y="4278609"/>
            <a:ext cx="8671389" cy="2610214"/>
          </a:xfrm>
          <a:prstGeom prst="rect">
            <a:avLst/>
          </a:prstGeom>
        </p:spPr>
      </p:pic>
    </p:spTree>
    <p:extLst>
      <p:ext uri="{BB962C8B-B14F-4D97-AF65-F5344CB8AC3E}">
        <p14:creationId xmlns:p14="http://schemas.microsoft.com/office/powerpoint/2010/main" val="106943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E948-CA97-9D49-2B78-E304E94743DB}"/>
              </a:ext>
            </a:extLst>
          </p:cNvPr>
          <p:cNvSpPr>
            <a:spLocks noGrp="1"/>
          </p:cNvSpPr>
          <p:nvPr>
            <p:ph type="title"/>
          </p:nvPr>
        </p:nvSpPr>
        <p:spPr/>
        <p:txBody>
          <a:bodyPr/>
          <a:lstStyle/>
          <a:p>
            <a:r>
              <a:rPr lang="en-US" dirty="0"/>
              <a:t>Researching The Error In PIC</a:t>
            </a:r>
          </a:p>
        </p:txBody>
      </p:sp>
      <p:sp>
        <p:nvSpPr>
          <p:cNvPr id="3" name="Content Placeholder 2">
            <a:extLst>
              <a:ext uri="{FF2B5EF4-FFF2-40B4-BE49-F238E27FC236}">
                <a16:creationId xmlns:a16="http://schemas.microsoft.com/office/drawing/2014/main" id="{4C515ED4-4829-D445-56BB-F52E8C91542C}"/>
              </a:ext>
            </a:extLst>
          </p:cNvPr>
          <p:cNvSpPr>
            <a:spLocks noGrp="1"/>
          </p:cNvSpPr>
          <p:nvPr>
            <p:ph idx="1"/>
          </p:nvPr>
        </p:nvSpPr>
        <p:spPr/>
        <p:txBody>
          <a:bodyPr>
            <a:normAutofit lnSpcReduction="10000"/>
          </a:bodyPr>
          <a:lstStyle/>
          <a:p>
            <a:r>
              <a:rPr lang="en-US" sz="2400" dirty="0"/>
              <a:t>The Viewer Submodule</a:t>
            </a:r>
          </a:p>
          <a:p>
            <a:pPr lvl="1">
              <a:buFont typeface="Courier New" panose="02070309020205020404" pitchFamily="49" charset="0"/>
              <a:buChar char="o"/>
            </a:pPr>
            <a:r>
              <a:rPr lang="en-US" sz="2000" dirty="0"/>
              <a:t>Look up family by name or SSN</a:t>
            </a:r>
          </a:p>
          <a:p>
            <a:pPr lvl="1">
              <a:buFont typeface="Courier New" panose="02070309020205020404" pitchFamily="49" charset="0"/>
              <a:buChar char="o"/>
            </a:pPr>
            <a:r>
              <a:rPr lang="en-US" sz="2000" dirty="0"/>
              <a:t>View or print the most recent (current) 50058</a:t>
            </a:r>
          </a:p>
          <a:p>
            <a:pPr lvl="1">
              <a:buFont typeface="Courier New" panose="02070309020205020404" pitchFamily="49" charset="0"/>
              <a:buChar char="o"/>
            </a:pPr>
            <a:r>
              <a:rPr lang="en-US" sz="2000" dirty="0"/>
              <a:t>Historical: provides access to all prior 50058s accepted for the family</a:t>
            </a:r>
          </a:p>
          <a:p>
            <a:pPr marL="457200" lvl="1" indent="0">
              <a:buNone/>
            </a:pPr>
            <a:endParaRPr lang="en-US" sz="2000" dirty="0"/>
          </a:p>
          <a:p>
            <a:pPr marL="457200" lvl="1" indent="-457200">
              <a:buFont typeface="Arial" panose="020B0604020202020204" pitchFamily="34" charset="0"/>
              <a:buChar char="•"/>
            </a:pPr>
            <a:r>
              <a:rPr lang="en-US" sz="2400" dirty="0"/>
              <a:t>Development Submodule</a:t>
            </a:r>
          </a:p>
          <a:p>
            <a:pPr marL="857250" lvl="2" indent="-457200">
              <a:buFont typeface="Courier New" panose="02070309020205020404" pitchFamily="49" charset="0"/>
              <a:buChar char="o"/>
            </a:pPr>
            <a:r>
              <a:rPr lang="en-US" sz="2200" dirty="0"/>
              <a:t>Look up </a:t>
            </a:r>
            <a:r>
              <a:rPr lang="en-US" sz="2200" dirty="0" err="1"/>
              <a:t>HoH</a:t>
            </a:r>
            <a:r>
              <a:rPr lang="en-US" sz="2200" dirty="0"/>
              <a:t> name in the Unit tab for specific unit</a:t>
            </a:r>
          </a:p>
          <a:p>
            <a:pPr marL="400050" lvl="2" indent="0">
              <a:buNone/>
            </a:pPr>
            <a:endParaRPr lang="en-US" sz="2200" dirty="0"/>
          </a:p>
          <a:p>
            <a:pPr marL="479425" lvl="2" indent="-479425"/>
            <a:r>
              <a:rPr lang="en-US" dirty="0"/>
              <a:t>HA Query Report – provides the following:</a:t>
            </a:r>
          </a:p>
          <a:p>
            <a:pPr marL="936625" lvl="3" indent="-479425">
              <a:buFont typeface="Courier New" panose="02070309020205020404" pitchFamily="49" charset="0"/>
              <a:buChar char="o"/>
            </a:pPr>
            <a:r>
              <a:rPr lang="en-US" sz="2200" dirty="0"/>
              <a:t>The PHA the family is being reported at</a:t>
            </a:r>
          </a:p>
          <a:p>
            <a:pPr marL="936625" lvl="3" indent="-479425">
              <a:buFont typeface="Courier New" panose="02070309020205020404" pitchFamily="49" charset="0"/>
              <a:buChar char="o"/>
            </a:pPr>
            <a:r>
              <a:rPr lang="en-US" sz="2200" dirty="0"/>
              <a:t>The specific housing program</a:t>
            </a:r>
          </a:p>
          <a:p>
            <a:pPr marL="936625" lvl="3" indent="-479425">
              <a:buFont typeface="Courier New" panose="02070309020205020404" pitchFamily="49" charset="0"/>
              <a:buChar char="o"/>
            </a:pPr>
            <a:r>
              <a:rPr lang="en-US" sz="2200" dirty="0"/>
              <a:t>The date and last type of action</a:t>
            </a:r>
          </a:p>
        </p:txBody>
      </p:sp>
      <p:sp>
        <p:nvSpPr>
          <p:cNvPr id="4" name="Slide Number Placeholder 3">
            <a:extLst>
              <a:ext uri="{FF2B5EF4-FFF2-40B4-BE49-F238E27FC236}">
                <a16:creationId xmlns:a16="http://schemas.microsoft.com/office/drawing/2014/main" id="{3CE917D9-31EF-D3C5-DB0B-47286D46DB55}"/>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8188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12A-70A2-6497-4AEB-D55F2A3F7C94}"/>
              </a:ext>
            </a:extLst>
          </p:cNvPr>
          <p:cNvSpPr>
            <a:spLocks noGrp="1"/>
          </p:cNvSpPr>
          <p:nvPr>
            <p:ph type="title"/>
          </p:nvPr>
        </p:nvSpPr>
        <p:spPr>
          <a:xfrm>
            <a:off x="457200" y="136525"/>
            <a:ext cx="8229600" cy="777875"/>
          </a:xfrm>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5CE3362A-2E5E-A42C-5F3E-B41A85D0D5BF}"/>
              </a:ext>
            </a:extLst>
          </p:cNvPr>
          <p:cNvSpPr>
            <a:spLocks noGrp="1"/>
          </p:cNvSpPr>
          <p:nvPr>
            <p:ph idx="1"/>
          </p:nvPr>
        </p:nvSpPr>
        <p:spPr>
          <a:xfrm>
            <a:off x="457200" y="996593"/>
            <a:ext cx="8229600" cy="5568593"/>
          </a:xfrm>
        </p:spPr>
        <p:txBody>
          <a:bodyPr>
            <a:normAutofit fontScale="70000" lnSpcReduction="20000"/>
          </a:bodyPr>
          <a:lstStyle/>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4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3400" dirty="0">
                <a:effectLst/>
                <a:latin typeface="Calibri" panose="020F0502020204030204" pitchFamily="34" charset="0"/>
                <a:ea typeface="Calibri" panose="020F0502020204030204" pitchFamily="34" charset="0"/>
                <a:cs typeface="Times New Roman" panose="02020603050405020304" pitchFamily="18" charset="0"/>
              </a:rPr>
              <a:t> Video Shorts:</a:t>
            </a:r>
          </a:p>
          <a:p>
            <a:pPr marL="0" marR="0" indent="0">
              <a:lnSpc>
                <a:spcPct val="107000"/>
              </a:lnSpc>
              <a:spcBef>
                <a:spcPts val="0"/>
              </a:spcBef>
              <a:spcAft>
                <a:spcPts val="800"/>
              </a:spcAft>
              <a:buNone/>
            </a:pPr>
            <a:endPar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marR="0" indent="0">
              <a:lnSpc>
                <a:spcPct val="107000"/>
              </a:lnSpc>
              <a:spcBef>
                <a:spcPts val="0"/>
              </a:spcBef>
              <a:spcAft>
                <a:spcPts val="800"/>
              </a:spcAft>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PIC Error Correction Training: PIC Error 5280 Voucher Record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PIC Error Correction Training: PIC Error Removal Form Video Short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PIC Error Correction Training: PIC Error 4006 PHA Code Video Short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PIC Error Correction Training: PIC Error 4080 Later Effective Date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PIC Error Correction Training: PIC Error 4174 New Tenant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PIC Error Correction Training: PIC Error 4182 Tenant Already Exists</a:t>
            </a:r>
            <a:endParaRPr lang="en-US" sz="4000" dirty="0">
              <a:cs typeface="Calibri"/>
              <a:hlinkClick r:id="rId8"/>
            </a:endParaRPr>
          </a:p>
          <a:p>
            <a:endParaRPr lang="en-US" dirty="0"/>
          </a:p>
        </p:txBody>
      </p:sp>
      <p:sp>
        <p:nvSpPr>
          <p:cNvPr id="4" name="Slide Number Placeholder 3">
            <a:extLst>
              <a:ext uri="{FF2B5EF4-FFF2-40B4-BE49-F238E27FC236}">
                <a16:creationId xmlns:a16="http://schemas.microsoft.com/office/drawing/2014/main" id="{33E56D73-E802-3317-F7EC-FAA1D3AD41D6}"/>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32862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2258-97CD-B222-A979-2322A7B47150}"/>
              </a:ext>
            </a:extLst>
          </p:cNvPr>
          <p:cNvSpPr>
            <a:spLocks noGrp="1"/>
          </p:cNvSpPr>
          <p:nvPr>
            <p:ph type="title"/>
          </p:nvPr>
        </p:nvSpPr>
        <p:spPr>
          <a:xfrm>
            <a:off x="457200" y="274638"/>
            <a:ext cx="8229600" cy="721955"/>
          </a:xfrm>
        </p:spPr>
        <p:txBody>
          <a:bodyPr/>
          <a:lstStyle/>
          <a:p>
            <a:r>
              <a:rPr lang="en-US" dirty="0"/>
              <a:t>Additional Resources</a:t>
            </a:r>
          </a:p>
        </p:txBody>
      </p:sp>
      <p:sp>
        <p:nvSpPr>
          <p:cNvPr id="3" name="Content Placeholder 2">
            <a:extLst>
              <a:ext uri="{FF2B5EF4-FFF2-40B4-BE49-F238E27FC236}">
                <a16:creationId xmlns:a16="http://schemas.microsoft.com/office/drawing/2014/main" id="{DFC8E54E-140B-EF18-7B82-3C1B360177A8}"/>
              </a:ext>
            </a:extLst>
          </p:cNvPr>
          <p:cNvSpPr>
            <a:spLocks noGrp="1"/>
          </p:cNvSpPr>
          <p:nvPr>
            <p:ph idx="1"/>
          </p:nvPr>
        </p:nvSpPr>
        <p:spPr>
          <a:xfrm>
            <a:off x="380145" y="1417638"/>
            <a:ext cx="8414534" cy="5044807"/>
          </a:xfrm>
        </p:spPr>
        <p:txBody>
          <a:bodyPr vert="horz" lIns="91440" tIns="45720" rIns="91440" bIns="45720" rtlCol="0" anchor="t">
            <a:normAutofit/>
          </a:bodyPr>
          <a:lstStyle/>
          <a:p>
            <a:pPr marL="0" marR="0" indent="0">
              <a:lnSpc>
                <a:spcPct val="107000"/>
              </a:lnSpc>
              <a:spcBef>
                <a:spcPts val="0"/>
              </a:spcBef>
              <a:spcAft>
                <a:spcPts val="8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Correcting Building and Unit Data Anomalies | HUD.gov / U.S. Department of Housing and Urban Development (HUD)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Form 50058 Tenant ID Management FAQs - IMS/PIC | HUD.gov / U.S. Department of Housing and Urban Development (HUD)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Form 50058 Submission FAQs - IMS/PIC | HUD.gov / U.S. Department of Housing and Urban Development (HUD)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800" cap="all" dirty="0">
              <a:cs typeface="Calibri"/>
            </a:endParaRPr>
          </a:p>
          <a:p>
            <a:pPr marL="0" indent="0">
              <a:buNone/>
            </a:pPr>
            <a:endParaRPr lang="en-US" sz="2800" cap="all" dirty="0">
              <a:cs typeface="Calibri"/>
            </a:endParaRPr>
          </a:p>
        </p:txBody>
      </p:sp>
      <p:sp>
        <p:nvSpPr>
          <p:cNvPr id="4" name="Slide Number Placeholder 3">
            <a:extLst>
              <a:ext uri="{FF2B5EF4-FFF2-40B4-BE49-F238E27FC236}">
                <a16:creationId xmlns:a16="http://schemas.microsoft.com/office/drawing/2014/main" id="{12E20AD9-BC53-8C92-5851-20605A0A9425}"/>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60061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D4AA-3287-17A4-FDAF-47BF57145C74}"/>
              </a:ext>
            </a:extLst>
          </p:cNvPr>
          <p:cNvSpPr>
            <a:spLocks noGrp="1"/>
          </p:cNvSpPr>
          <p:nvPr>
            <p:ph type="title"/>
          </p:nvPr>
        </p:nvSpPr>
        <p:spPr/>
        <p:txBody>
          <a:bodyPr/>
          <a:lstStyle/>
          <a:p>
            <a:r>
              <a:rPr lang="en-US" dirty="0"/>
              <a:t>PIC Error Dashboard</a:t>
            </a:r>
          </a:p>
        </p:txBody>
      </p:sp>
      <p:sp>
        <p:nvSpPr>
          <p:cNvPr id="3" name="Content Placeholder 2">
            <a:extLst>
              <a:ext uri="{FF2B5EF4-FFF2-40B4-BE49-F238E27FC236}">
                <a16:creationId xmlns:a16="http://schemas.microsoft.com/office/drawing/2014/main" id="{EEB6175B-6B4F-9A2A-2EB5-F9DFC6F23A5E}"/>
              </a:ext>
            </a:extLst>
          </p:cNvPr>
          <p:cNvSpPr>
            <a:spLocks noGrp="1"/>
          </p:cNvSpPr>
          <p:nvPr>
            <p:ph idx="1"/>
          </p:nvPr>
        </p:nvSpPr>
        <p:spPr>
          <a:xfrm>
            <a:off x="457200" y="1295400"/>
            <a:ext cx="8229600" cy="5287962"/>
          </a:xfrm>
        </p:spPr>
        <p:txBody>
          <a:bodyPr>
            <a:normAutofit fontScale="92500"/>
          </a:bodyPr>
          <a:lstStyle/>
          <a:p>
            <a:r>
              <a:rPr lang="en-US" dirty="0"/>
              <a:t>The PIC Error dashboard is designed consolidate active PIC errors in one place. Updated weekly!</a:t>
            </a:r>
          </a:p>
          <a:p>
            <a:pPr>
              <a:spcBef>
                <a:spcPts val="1200"/>
              </a:spcBef>
            </a:pPr>
            <a:r>
              <a:rPr lang="en-US" dirty="0">
                <a:hlinkClick r:id="rId3"/>
              </a:rPr>
              <a:t>Link to PIC Error Dashboard Webpage</a:t>
            </a:r>
            <a:r>
              <a:rPr lang="en-US" dirty="0"/>
              <a:t>. Includes the following resources: </a:t>
            </a:r>
          </a:p>
          <a:p>
            <a:pPr lvl="1"/>
            <a:r>
              <a:rPr lang="en-US" dirty="0"/>
              <a:t>The PIC Error Dashboard</a:t>
            </a:r>
          </a:p>
          <a:p>
            <a:pPr lvl="1"/>
            <a:r>
              <a:rPr lang="en-US" dirty="0"/>
              <a:t>The PIC vs VMS Leasing Data in Program dashboard</a:t>
            </a:r>
          </a:p>
          <a:p>
            <a:pPr lvl="1"/>
            <a:r>
              <a:rPr lang="en-US" dirty="0"/>
              <a:t>PIC Error Correction Guidebook for the HCV Program:</a:t>
            </a:r>
          </a:p>
          <a:p>
            <a:pPr lvl="1"/>
            <a:r>
              <a:rPr lang="en-US" dirty="0"/>
              <a:t>Job aids and training videos for common PIC errors</a:t>
            </a:r>
          </a:p>
        </p:txBody>
      </p:sp>
      <p:sp>
        <p:nvSpPr>
          <p:cNvPr id="4" name="Slide Number Placeholder 3">
            <a:extLst>
              <a:ext uri="{FF2B5EF4-FFF2-40B4-BE49-F238E27FC236}">
                <a16:creationId xmlns:a16="http://schemas.microsoft.com/office/drawing/2014/main" id="{A7218B1A-2FFA-D005-2D52-4F9BDD913DC8}"/>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68645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804F-D690-9D15-ECC6-E8B5124610EF}"/>
              </a:ext>
            </a:extLst>
          </p:cNvPr>
          <p:cNvSpPr>
            <a:spLocks noGrp="1"/>
          </p:cNvSpPr>
          <p:nvPr>
            <p:ph type="title"/>
          </p:nvPr>
        </p:nvSpPr>
        <p:spPr>
          <a:xfrm>
            <a:off x="628650" y="473122"/>
            <a:ext cx="7886700" cy="986667"/>
          </a:xfrm>
        </p:spPr>
        <p:txBody>
          <a:bodyPr>
            <a:normAutofit/>
          </a:bodyPr>
          <a:lstStyle/>
          <a:p>
            <a:r>
              <a:rPr lang="en-US" sz="4000" dirty="0"/>
              <a:t>Frequent Errors Report</a:t>
            </a:r>
          </a:p>
        </p:txBody>
      </p:sp>
      <p:sp>
        <p:nvSpPr>
          <p:cNvPr id="12" name="Content Placeholder 2">
            <a:extLst>
              <a:ext uri="{FF2B5EF4-FFF2-40B4-BE49-F238E27FC236}">
                <a16:creationId xmlns:a16="http://schemas.microsoft.com/office/drawing/2014/main" id="{F3FE5E51-5BCD-94AD-802A-88592F196C95}"/>
              </a:ext>
            </a:extLst>
          </p:cNvPr>
          <p:cNvSpPr txBox="1">
            <a:spLocks/>
          </p:cNvSpPr>
          <p:nvPr/>
        </p:nvSpPr>
        <p:spPr>
          <a:xfrm>
            <a:off x="297328" y="4525548"/>
            <a:ext cx="8549344" cy="195145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Consider sharing this report during staff meetings:</a:t>
            </a:r>
          </a:p>
          <a:p>
            <a:pPr lvl="1">
              <a:spcBef>
                <a:spcPts val="900"/>
              </a:spcBef>
            </a:pPr>
            <a:r>
              <a:rPr lang="en-US" sz="2000" dirty="0"/>
              <a:t>Facilitate a discussion about why each error is likely to occur. </a:t>
            </a:r>
          </a:p>
          <a:p>
            <a:pPr lvl="1">
              <a:spcBef>
                <a:spcPts val="900"/>
              </a:spcBef>
            </a:pPr>
            <a:r>
              <a:rPr lang="en-US" sz="2000" dirty="0"/>
              <a:t>Ask for volunteers to research an error to describe the problem and resolution.</a:t>
            </a:r>
          </a:p>
          <a:p>
            <a:pPr lvl="1">
              <a:spcBef>
                <a:spcPts val="900"/>
              </a:spcBef>
            </a:pPr>
            <a:r>
              <a:rPr lang="en-US" sz="2000" dirty="0"/>
              <a:t>Download the report and save periodically in Excel to track changes over time.</a:t>
            </a:r>
          </a:p>
        </p:txBody>
      </p:sp>
      <p:pic>
        <p:nvPicPr>
          <p:cNvPr id="16" name="Picture 15">
            <a:extLst>
              <a:ext uri="{FF2B5EF4-FFF2-40B4-BE49-F238E27FC236}">
                <a16:creationId xmlns:a16="http://schemas.microsoft.com/office/drawing/2014/main" id="{E80C89F8-FA7D-2376-4499-C0503A05933C}"/>
              </a:ext>
            </a:extLst>
          </p:cNvPr>
          <p:cNvPicPr>
            <a:picLocks noChangeAspect="1"/>
          </p:cNvPicPr>
          <p:nvPr/>
        </p:nvPicPr>
        <p:blipFill>
          <a:blip r:embed="rId3"/>
          <a:stretch>
            <a:fillRect/>
          </a:stretch>
        </p:blipFill>
        <p:spPr>
          <a:xfrm>
            <a:off x="396380" y="1812032"/>
            <a:ext cx="8248475" cy="2522730"/>
          </a:xfrm>
          <a:prstGeom prst="rect">
            <a:avLst/>
          </a:prstGeom>
        </p:spPr>
      </p:pic>
      <p:sp>
        <p:nvSpPr>
          <p:cNvPr id="10" name="Arrow: Down 9">
            <a:extLst>
              <a:ext uri="{FF2B5EF4-FFF2-40B4-BE49-F238E27FC236}">
                <a16:creationId xmlns:a16="http://schemas.microsoft.com/office/drawing/2014/main" id="{0998B08F-DE84-1579-BD3D-B6DE83962561}"/>
              </a:ext>
            </a:extLst>
          </p:cNvPr>
          <p:cNvSpPr/>
          <p:nvPr/>
        </p:nvSpPr>
        <p:spPr>
          <a:xfrm rot="4126195">
            <a:off x="3928647" y="1579616"/>
            <a:ext cx="120924" cy="48015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E0EC900B-7295-5B56-1D90-F8902DBD4149}"/>
              </a:ext>
            </a:extLst>
          </p:cNvPr>
          <p:cNvSpPr txBox="1"/>
          <p:nvPr/>
        </p:nvSpPr>
        <p:spPr>
          <a:xfrm>
            <a:off x="4267200" y="1488397"/>
            <a:ext cx="1828800" cy="369332"/>
          </a:xfrm>
          <a:prstGeom prst="rect">
            <a:avLst/>
          </a:prstGeom>
          <a:noFill/>
        </p:spPr>
        <p:txBody>
          <a:bodyPr wrap="square" rtlCol="0">
            <a:spAutoFit/>
          </a:bodyPr>
          <a:lstStyle/>
          <a:p>
            <a:r>
              <a:rPr lang="en-US" dirty="0">
                <a:solidFill>
                  <a:srgbClr val="FF0000"/>
                </a:solidFill>
              </a:rPr>
              <a:t>Found Here!</a:t>
            </a:r>
          </a:p>
        </p:txBody>
      </p:sp>
    </p:spTree>
    <p:extLst>
      <p:ext uri="{BB962C8B-B14F-4D97-AF65-F5344CB8AC3E}">
        <p14:creationId xmlns:p14="http://schemas.microsoft.com/office/powerpoint/2010/main" val="429139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AEF3-A1AF-A92B-09C1-25213E6F9904}"/>
              </a:ext>
            </a:extLst>
          </p:cNvPr>
          <p:cNvSpPr>
            <a:spLocks noGrp="1"/>
          </p:cNvSpPr>
          <p:nvPr>
            <p:ph type="title"/>
          </p:nvPr>
        </p:nvSpPr>
        <p:spPr/>
        <p:txBody>
          <a:bodyPr>
            <a:normAutofit/>
          </a:bodyPr>
          <a:lstStyle/>
          <a:p>
            <a:r>
              <a:rPr lang="en-US" sz="4000" dirty="0"/>
              <a:t>PIC Resources</a:t>
            </a:r>
          </a:p>
        </p:txBody>
      </p:sp>
      <p:sp>
        <p:nvSpPr>
          <p:cNvPr id="3" name="Content Placeholder 2">
            <a:extLst>
              <a:ext uri="{FF2B5EF4-FFF2-40B4-BE49-F238E27FC236}">
                <a16:creationId xmlns:a16="http://schemas.microsoft.com/office/drawing/2014/main" id="{5B0575C0-B311-DAA1-8569-483812F116E3}"/>
              </a:ext>
            </a:extLst>
          </p:cNvPr>
          <p:cNvSpPr>
            <a:spLocks noGrp="1"/>
          </p:cNvSpPr>
          <p:nvPr>
            <p:ph idx="1"/>
          </p:nvPr>
        </p:nvSpPr>
        <p:spPr/>
        <p:txBody>
          <a:bodyPr>
            <a:normAutofit fontScale="85000" lnSpcReduction="20000"/>
          </a:bodyPr>
          <a:lstStyle/>
          <a:p>
            <a:pPr>
              <a:spcBef>
                <a:spcPts val="1350"/>
              </a:spcBef>
            </a:pPr>
            <a:r>
              <a:rPr lang="en-US" dirty="0"/>
              <a:t>Get Help webpage: </a:t>
            </a:r>
            <a:r>
              <a:rPr lang="en-US" dirty="0">
                <a:hlinkClick r:id="rId3"/>
              </a:rPr>
              <a:t>IMS/PIC - Get Help - HUD | HUD.gov / U.S. Department of Housing and Urban Development (HUD)</a:t>
            </a:r>
            <a:endParaRPr lang="en-US" dirty="0"/>
          </a:p>
          <a:p>
            <a:pPr>
              <a:spcBef>
                <a:spcPts val="1350"/>
              </a:spcBef>
            </a:pPr>
            <a:r>
              <a:rPr lang="en-US" dirty="0"/>
              <a:t>Form 50058 Webpage: </a:t>
            </a:r>
            <a:r>
              <a:rPr lang="en-US" dirty="0">
                <a:hlinkClick r:id="rId4"/>
              </a:rPr>
              <a:t>Form 50058 - HUD | HUD.gov / U.S. Department of Housing and Urban Development (HUD)</a:t>
            </a:r>
            <a:endParaRPr lang="en-US" dirty="0"/>
          </a:p>
          <a:p>
            <a:pPr>
              <a:spcBef>
                <a:spcPts val="1350"/>
              </a:spcBef>
            </a:pPr>
            <a:r>
              <a:rPr lang="en-US" dirty="0"/>
              <a:t>PIC User Manual: </a:t>
            </a:r>
            <a:r>
              <a:rPr lang="en-US" dirty="0">
                <a:hlinkClick r:id="rId5"/>
              </a:rPr>
              <a:t>IMS/PIC User Manuals - PIH - HUD | HUD.gov / U.S. Department of Housing and Urban Development (HUD)</a:t>
            </a:r>
            <a:endParaRPr lang="en-US" dirty="0"/>
          </a:p>
          <a:p>
            <a:pPr>
              <a:spcBef>
                <a:spcPts val="1350"/>
              </a:spcBef>
            </a:pPr>
            <a:r>
              <a:rPr lang="en-US" dirty="0"/>
              <a:t>PIC Job Aids: </a:t>
            </a:r>
            <a:r>
              <a:rPr lang="en-US" dirty="0">
                <a:hlinkClick r:id="rId6"/>
              </a:rPr>
              <a:t>Job Aids - IMS/PIC - HUD | HUD.gov / U.S. Department of Housing and Urban Development (HUD)</a:t>
            </a:r>
            <a:r>
              <a:rPr lang="en-US" dirty="0"/>
              <a:t> </a:t>
            </a:r>
          </a:p>
          <a:p>
            <a:endParaRPr lang="en-US" dirty="0"/>
          </a:p>
        </p:txBody>
      </p:sp>
    </p:spTree>
    <p:extLst>
      <p:ext uri="{BB962C8B-B14F-4D97-AF65-F5344CB8AC3E}">
        <p14:creationId xmlns:p14="http://schemas.microsoft.com/office/powerpoint/2010/main" val="334702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E687-D35C-7ED7-AFBE-774DD13F1E09}"/>
              </a:ext>
            </a:extLst>
          </p:cNvPr>
          <p:cNvSpPr>
            <a:spLocks noGrp="1"/>
          </p:cNvSpPr>
          <p:nvPr>
            <p:ph type="title"/>
          </p:nvPr>
        </p:nvSpPr>
        <p:spPr>
          <a:xfrm>
            <a:off x="457200" y="274638"/>
            <a:ext cx="8229600" cy="804149"/>
          </a:xfrm>
        </p:spPr>
        <p:txBody>
          <a:bodyPr/>
          <a:lstStyle/>
          <a:p>
            <a:r>
              <a:rPr lang="en-US" dirty="0"/>
              <a:t>Importance of Correcting PIC Errors</a:t>
            </a:r>
          </a:p>
        </p:txBody>
      </p:sp>
      <p:sp>
        <p:nvSpPr>
          <p:cNvPr id="3" name="Content Placeholder 2">
            <a:extLst>
              <a:ext uri="{FF2B5EF4-FFF2-40B4-BE49-F238E27FC236}">
                <a16:creationId xmlns:a16="http://schemas.microsoft.com/office/drawing/2014/main" id="{4385A47C-8432-F6DC-E59A-A12997FBC48B}"/>
              </a:ext>
            </a:extLst>
          </p:cNvPr>
          <p:cNvSpPr>
            <a:spLocks noGrp="1"/>
          </p:cNvSpPr>
          <p:nvPr>
            <p:ph idx="1"/>
          </p:nvPr>
        </p:nvSpPr>
        <p:spPr>
          <a:xfrm>
            <a:off x="359596" y="1407560"/>
            <a:ext cx="8327204" cy="5085707"/>
          </a:xfrm>
        </p:spPr>
        <p:txBody>
          <a:bodyPr>
            <a:normAutofit/>
          </a:bodyPr>
          <a:lstStyle/>
          <a:p>
            <a:pPr marL="0" indent="0">
              <a:buNone/>
            </a:pPr>
            <a:r>
              <a:rPr lang="en-US" sz="2000" dirty="0"/>
              <a:t>Submission errors occur when Housing Authorities submit incompatible or incomplete HUD Form 50058 files to PIC. In accordance with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PIH Notice 2011-65</a:t>
            </a:r>
            <a:r>
              <a:rPr lang="en-US" sz="2000" dirty="0"/>
              <a:t>, 50058s and any related corrections must be submitted within 60 calendar days from the effective date of any action</a:t>
            </a:r>
          </a:p>
          <a:p>
            <a:pPr marL="0" indent="0">
              <a:buNone/>
            </a:pPr>
            <a:r>
              <a:rPr lang="en-US" sz="2000" dirty="0"/>
              <a:t>It is important to timely identify and correct PIC errors to:</a:t>
            </a:r>
          </a:p>
          <a:p>
            <a:r>
              <a:rPr lang="en-US" sz="2000" dirty="0"/>
              <a:t>Prevent having to back track to fix problems</a:t>
            </a:r>
          </a:p>
          <a:p>
            <a:r>
              <a:rPr lang="en-US" sz="2000" dirty="0"/>
              <a:t>Gain an understanding of why errors occur and prevent them in the future</a:t>
            </a:r>
          </a:p>
          <a:p>
            <a:r>
              <a:rPr lang="en-US" sz="2000" dirty="0"/>
              <a:t>Prevent one error from causing multiple problems in other areas</a:t>
            </a:r>
          </a:p>
          <a:p>
            <a:pPr marL="0" indent="0">
              <a:buNone/>
            </a:pPr>
            <a:r>
              <a:rPr lang="en-US" sz="2000" dirty="0"/>
              <a:t>HUD uses the information submitted in PIC on the 50058 to:</a:t>
            </a:r>
          </a:p>
          <a:p>
            <a:r>
              <a:rPr lang="en-US" sz="2000" dirty="0"/>
              <a:t>Monitor PHA performance for both the Public Housing (PH) and HCV Programs</a:t>
            </a:r>
          </a:p>
          <a:p>
            <a:r>
              <a:rPr lang="en-US" sz="2000" dirty="0"/>
              <a:t>Analyze the program and determine future funding levels</a:t>
            </a:r>
          </a:p>
          <a:p>
            <a:r>
              <a:rPr lang="en-US" sz="2000" dirty="0"/>
              <a:t>Prevent tenant fraud and duplication of benefits</a:t>
            </a:r>
          </a:p>
          <a:p>
            <a:r>
              <a:rPr lang="en-US" sz="2000" dirty="0"/>
              <a:t>To provide data to Congress and other interest groups</a:t>
            </a:r>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2F2332-CB87-154C-6FF4-62E4D19F8FFC}"/>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19833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00A3-1AA0-E9E2-A1BC-83F49A4821A6}"/>
              </a:ext>
            </a:extLst>
          </p:cNvPr>
          <p:cNvSpPr>
            <a:spLocks noGrp="1"/>
          </p:cNvSpPr>
          <p:nvPr>
            <p:ph type="title"/>
          </p:nvPr>
        </p:nvSpPr>
        <p:spPr>
          <a:xfrm>
            <a:off x="457200" y="274638"/>
            <a:ext cx="8229600" cy="670584"/>
          </a:xfrm>
        </p:spPr>
        <p:txBody>
          <a:bodyPr/>
          <a:lstStyle/>
          <a:p>
            <a:r>
              <a:rPr lang="en-US" dirty="0"/>
              <a:t>Identifying  PIC Errors</a:t>
            </a:r>
          </a:p>
        </p:txBody>
      </p:sp>
      <p:sp>
        <p:nvSpPr>
          <p:cNvPr id="3" name="Content Placeholder 2">
            <a:extLst>
              <a:ext uri="{FF2B5EF4-FFF2-40B4-BE49-F238E27FC236}">
                <a16:creationId xmlns:a16="http://schemas.microsoft.com/office/drawing/2014/main" id="{119B5AB4-E3EA-005C-0E28-C26F330342BB}"/>
              </a:ext>
            </a:extLst>
          </p:cNvPr>
          <p:cNvSpPr>
            <a:spLocks noGrp="1"/>
          </p:cNvSpPr>
          <p:nvPr>
            <p:ph idx="1"/>
          </p:nvPr>
        </p:nvSpPr>
        <p:spPr>
          <a:xfrm>
            <a:off x="339047" y="1253448"/>
            <a:ext cx="8578922" cy="5102902"/>
          </a:xfrm>
        </p:spPr>
        <p:txBody>
          <a:bodyPr>
            <a:normAutofit/>
          </a:bodyPr>
          <a:lstStyle/>
          <a:p>
            <a:pPr marL="0" indent="0">
              <a:buNone/>
            </a:pPr>
            <a:r>
              <a:rPr lang="en-US" sz="2000" dirty="0"/>
              <a:t>It is best practice to assure that each submission was accepted by PIC successfully with no errors by checking the submission receipt and clicking the Report tab. </a:t>
            </a: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B5AA199F-CDA5-D6D4-2810-CB2465F6B631}"/>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3</a:t>
            </a:fld>
            <a:endParaRPr lang="en-US">
              <a:solidFill>
                <a:prstClr val="black">
                  <a:tint val="75000"/>
                </a:prstClr>
              </a:solidFill>
            </a:endParaRPr>
          </a:p>
        </p:txBody>
      </p:sp>
      <p:pic>
        <p:nvPicPr>
          <p:cNvPr id="5" name="Picture 4">
            <a:extLst>
              <a:ext uri="{FF2B5EF4-FFF2-40B4-BE49-F238E27FC236}">
                <a16:creationId xmlns:a16="http://schemas.microsoft.com/office/drawing/2014/main" id="{EBB2AF05-00CB-F9CD-6A62-518B6F493CB5}"/>
              </a:ext>
            </a:extLst>
          </p:cNvPr>
          <p:cNvPicPr>
            <a:picLocks noChangeAspect="1"/>
          </p:cNvPicPr>
          <p:nvPr/>
        </p:nvPicPr>
        <p:blipFill rotWithShape="1">
          <a:blip r:embed="rId2"/>
          <a:srcRect l="21893" t="38544" r="53655" b="26711"/>
          <a:stretch/>
        </p:blipFill>
        <p:spPr bwMode="auto">
          <a:xfrm>
            <a:off x="339047" y="2494145"/>
            <a:ext cx="4232953" cy="338319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9B54B1E-DD21-A8A1-1C2F-31A5F3084B69}"/>
              </a:ext>
            </a:extLst>
          </p:cNvPr>
          <p:cNvPicPr>
            <a:picLocks noChangeAspect="1"/>
          </p:cNvPicPr>
          <p:nvPr/>
        </p:nvPicPr>
        <p:blipFill rotWithShape="1">
          <a:blip r:embed="rId3"/>
          <a:srcRect l="17976" t="33063" r="64689" b="40129"/>
          <a:stretch/>
        </p:blipFill>
        <p:spPr bwMode="auto">
          <a:xfrm>
            <a:off x="4797295" y="2494143"/>
            <a:ext cx="3889505" cy="3383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87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AB6B-850D-760D-4FDD-A571C7099F8B}"/>
              </a:ext>
            </a:extLst>
          </p:cNvPr>
          <p:cNvSpPr>
            <a:spLocks noGrp="1"/>
          </p:cNvSpPr>
          <p:nvPr>
            <p:ph type="title"/>
          </p:nvPr>
        </p:nvSpPr>
        <p:spPr>
          <a:xfrm>
            <a:off x="457200" y="274638"/>
            <a:ext cx="8229600" cy="1143000"/>
          </a:xfrm>
        </p:spPr>
        <p:txBody>
          <a:bodyPr anchor="ctr">
            <a:normAutofit/>
          </a:bodyPr>
          <a:lstStyle/>
          <a:p>
            <a:r>
              <a:rPr lang="en-US" dirty="0"/>
              <a:t>Identifying  PIC Errors</a:t>
            </a:r>
          </a:p>
        </p:txBody>
      </p:sp>
      <p:sp>
        <p:nvSpPr>
          <p:cNvPr id="3" name="Content Placeholder 2">
            <a:extLst>
              <a:ext uri="{FF2B5EF4-FFF2-40B4-BE49-F238E27FC236}">
                <a16:creationId xmlns:a16="http://schemas.microsoft.com/office/drawing/2014/main" id="{1BA077A9-3393-394D-80CC-80A478AD0B8F}"/>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000" dirty="0"/>
              <a:t>Do </a:t>
            </a:r>
            <a:r>
              <a:rPr lang="en-US" sz="2000" u="sng" dirty="0"/>
              <a:t>not</a:t>
            </a:r>
            <a:r>
              <a:rPr lang="en-US" sz="2000" dirty="0"/>
              <a:t> assume each 50058 you submit into PIC is accepted just because FRS or a third-party software did not have any errors when you created your file to submit into PIC.</a:t>
            </a:r>
          </a:p>
          <a:p>
            <a:pPr marL="0" indent="0">
              <a:lnSpc>
                <a:spcPct val="90000"/>
              </a:lnSpc>
              <a:buNone/>
            </a:pPr>
            <a:endParaRPr lang="en-US" sz="2000" dirty="0"/>
          </a:p>
          <a:p>
            <a:pPr marL="0" indent="0">
              <a:lnSpc>
                <a:spcPct val="90000"/>
              </a:lnSpc>
              <a:buNone/>
            </a:pPr>
            <a:r>
              <a:rPr lang="en-US" sz="2000" dirty="0"/>
              <a:t>The software only knows what you’ve input into the software previously. It does not know if a household has been flagged in the PIC Invalid Tenant ID Report, Possible Duplicate Report, etc. that could cause a fatal error upon submission.</a:t>
            </a:r>
          </a:p>
        </p:txBody>
      </p:sp>
      <p:pic>
        <p:nvPicPr>
          <p:cNvPr id="16" name="Picture 15" descr="Close-up of two people's hands pointing at laptop screen with stack of 4 books in background, one person holding a pen">
            <a:extLst>
              <a:ext uri="{FF2B5EF4-FFF2-40B4-BE49-F238E27FC236}">
                <a16:creationId xmlns:a16="http://schemas.microsoft.com/office/drawing/2014/main" id="{C190F1E9-C88E-5E49-6CF2-0ABC36AD1B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11" r="27126" b="-1"/>
          <a:stretch/>
        </p:blipFill>
        <p:spPr>
          <a:xfrm>
            <a:off x="4648200" y="1600200"/>
            <a:ext cx="4038600" cy="4525963"/>
          </a:xfrm>
          <a:prstGeom prst="rect">
            <a:avLst/>
          </a:prstGeom>
          <a:noFill/>
        </p:spPr>
      </p:pic>
      <p:sp>
        <p:nvSpPr>
          <p:cNvPr id="4" name="Slide Number Placeholder 3">
            <a:extLst>
              <a:ext uri="{FF2B5EF4-FFF2-40B4-BE49-F238E27FC236}">
                <a16:creationId xmlns:a16="http://schemas.microsoft.com/office/drawing/2014/main" id="{B8CADD5E-BCBB-EF69-93DD-E8DD9F47419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522D295-0B33-4FFC-8590-3ED9521ED7FF}" type="slidenum">
              <a:rPr lang="en-US" smtClean="0">
                <a:solidFill>
                  <a:prstClr val="black">
                    <a:tint val="75000"/>
                  </a:prstClr>
                </a:solidFill>
              </a:rPr>
              <a:pPr>
                <a:spcAft>
                  <a:spcPts val="600"/>
                </a:spcAft>
              </a:pPr>
              <a:t>4</a:t>
            </a:fld>
            <a:endParaRPr lang="en-US">
              <a:solidFill>
                <a:prstClr val="black">
                  <a:tint val="75000"/>
                </a:prstClr>
              </a:solidFill>
            </a:endParaRPr>
          </a:p>
        </p:txBody>
      </p:sp>
    </p:spTree>
    <p:extLst>
      <p:ext uri="{BB962C8B-B14F-4D97-AF65-F5344CB8AC3E}">
        <p14:creationId xmlns:p14="http://schemas.microsoft.com/office/powerpoint/2010/main" val="265345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AEFC-46BB-D4E4-8FB1-DAAA956DD20F}"/>
              </a:ext>
            </a:extLst>
          </p:cNvPr>
          <p:cNvSpPr>
            <a:spLocks noGrp="1"/>
          </p:cNvSpPr>
          <p:nvPr>
            <p:ph type="title"/>
          </p:nvPr>
        </p:nvSpPr>
        <p:spPr>
          <a:xfrm>
            <a:off x="457200" y="0"/>
            <a:ext cx="8229600" cy="1143000"/>
          </a:xfrm>
        </p:spPr>
        <p:txBody>
          <a:bodyPr/>
          <a:lstStyle/>
          <a:p>
            <a:r>
              <a:rPr lang="en-US" dirty="0"/>
              <a:t>Identifying PIC Errors</a:t>
            </a:r>
          </a:p>
        </p:txBody>
      </p:sp>
      <p:sp>
        <p:nvSpPr>
          <p:cNvPr id="3" name="Content Placeholder 2">
            <a:extLst>
              <a:ext uri="{FF2B5EF4-FFF2-40B4-BE49-F238E27FC236}">
                <a16:creationId xmlns:a16="http://schemas.microsoft.com/office/drawing/2014/main" id="{19570D6D-E25B-B508-FF46-13C8B2BB439A}"/>
              </a:ext>
            </a:extLst>
          </p:cNvPr>
          <p:cNvSpPr>
            <a:spLocks noGrp="1"/>
          </p:cNvSpPr>
          <p:nvPr>
            <p:ph idx="1"/>
          </p:nvPr>
        </p:nvSpPr>
        <p:spPr>
          <a:xfrm>
            <a:off x="328773" y="1143000"/>
            <a:ext cx="8358027" cy="4983163"/>
          </a:xfrm>
        </p:spPr>
        <p:txBody>
          <a:bodyPr>
            <a:normAutofit/>
          </a:bodyPr>
          <a:lstStyle/>
          <a:p>
            <a:pPr marL="0" indent="0">
              <a:buNone/>
            </a:pPr>
            <a:r>
              <a:rPr lang="en-US" sz="2000" dirty="0"/>
              <a:t>Submissions with PIC Errors can be identified by reviewing the 50058 Error Report in the Submissions submodule of PIC and taking the following steps:</a:t>
            </a:r>
          </a:p>
          <a:p>
            <a:r>
              <a:rPr lang="en-US" sz="2000" dirty="0"/>
              <a:t>Go to the Submission submodule</a:t>
            </a:r>
          </a:p>
          <a:p>
            <a:r>
              <a:rPr lang="en-US" sz="2000" dirty="0"/>
              <a:t>Select the PHA from the dropdown menu</a:t>
            </a:r>
          </a:p>
          <a:p>
            <a:r>
              <a:rPr lang="en-US" sz="2000" dirty="0"/>
              <a:t>Click the Report Tab (not the Report submodule) to see a list of ticket numbers for files submitted to PIC</a:t>
            </a:r>
          </a:p>
          <a:p>
            <a:r>
              <a:rPr lang="en-US" sz="2000" dirty="0"/>
              <a:t>Click on the ticket number to access the ticket report page</a:t>
            </a:r>
          </a:p>
          <a:p>
            <a:r>
              <a:rPr lang="en-US" sz="2000" dirty="0"/>
              <a:t>Choose HTML to open the report</a:t>
            </a:r>
          </a:p>
          <a:p>
            <a:r>
              <a:rPr lang="en-US" sz="2000" dirty="0"/>
              <a:t>The report will open in a pop-up box</a:t>
            </a:r>
          </a:p>
        </p:txBody>
      </p:sp>
      <p:sp>
        <p:nvSpPr>
          <p:cNvPr id="4" name="Slide Number Placeholder 3">
            <a:extLst>
              <a:ext uri="{FF2B5EF4-FFF2-40B4-BE49-F238E27FC236}">
                <a16:creationId xmlns:a16="http://schemas.microsoft.com/office/drawing/2014/main" id="{B20DE009-CE2F-E6B4-23DC-2DADAB59DB04}"/>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5</a:t>
            </a:fld>
            <a:endParaRPr lang="en-US">
              <a:solidFill>
                <a:prstClr val="black">
                  <a:tint val="75000"/>
                </a:prstClr>
              </a:solidFill>
            </a:endParaRPr>
          </a:p>
        </p:txBody>
      </p:sp>
      <p:pic>
        <p:nvPicPr>
          <p:cNvPr id="6" name="Picture 5">
            <a:extLst>
              <a:ext uri="{FF2B5EF4-FFF2-40B4-BE49-F238E27FC236}">
                <a16:creationId xmlns:a16="http://schemas.microsoft.com/office/drawing/2014/main" id="{E3A24A76-3722-AF82-FEAC-6D471FF3584A}"/>
              </a:ext>
            </a:extLst>
          </p:cNvPr>
          <p:cNvPicPr>
            <a:picLocks noChangeAspect="1"/>
          </p:cNvPicPr>
          <p:nvPr/>
        </p:nvPicPr>
        <p:blipFill>
          <a:blip r:embed="rId2"/>
          <a:stretch>
            <a:fillRect/>
          </a:stretch>
        </p:blipFill>
        <p:spPr>
          <a:xfrm>
            <a:off x="111036" y="4337694"/>
            <a:ext cx="8887686" cy="2520305"/>
          </a:xfrm>
          <a:prstGeom prst="rect">
            <a:avLst/>
          </a:prstGeom>
        </p:spPr>
      </p:pic>
    </p:spTree>
    <p:extLst>
      <p:ext uri="{BB962C8B-B14F-4D97-AF65-F5344CB8AC3E}">
        <p14:creationId xmlns:p14="http://schemas.microsoft.com/office/powerpoint/2010/main" val="381178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A03-D916-44BF-7A33-4DF08E002303}"/>
              </a:ext>
            </a:extLst>
          </p:cNvPr>
          <p:cNvSpPr>
            <a:spLocks noGrp="1"/>
          </p:cNvSpPr>
          <p:nvPr>
            <p:ph type="title"/>
          </p:nvPr>
        </p:nvSpPr>
        <p:spPr>
          <a:xfrm>
            <a:off x="457200" y="274638"/>
            <a:ext cx="8229600" cy="588391"/>
          </a:xfrm>
        </p:spPr>
        <p:txBody>
          <a:bodyPr>
            <a:normAutofit fontScale="90000"/>
          </a:bodyPr>
          <a:lstStyle/>
          <a:p>
            <a:r>
              <a:rPr lang="en-US" dirty="0"/>
              <a:t>Identifying PIC Errors</a:t>
            </a:r>
          </a:p>
        </p:txBody>
      </p:sp>
      <p:pic>
        <p:nvPicPr>
          <p:cNvPr id="6" name="Content Placeholder 5">
            <a:extLst>
              <a:ext uri="{FF2B5EF4-FFF2-40B4-BE49-F238E27FC236}">
                <a16:creationId xmlns:a16="http://schemas.microsoft.com/office/drawing/2014/main" id="{5BDEBA58-D9ED-C6AA-BF23-66AF02A04390}"/>
              </a:ext>
            </a:extLst>
          </p:cNvPr>
          <p:cNvPicPr>
            <a:picLocks noGrp="1" noChangeAspect="1"/>
          </p:cNvPicPr>
          <p:nvPr>
            <p:ph idx="1"/>
          </p:nvPr>
        </p:nvPicPr>
        <p:blipFill>
          <a:blip r:embed="rId2"/>
          <a:stretch>
            <a:fillRect/>
          </a:stretch>
        </p:blipFill>
        <p:spPr>
          <a:xfrm>
            <a:off x="578501" y="2507713"/>
            <a:ext cx="7802064" cy="3848637"/>
          </a:xfrm>
        </p:spPr>
      </p:pic>
      <p:sp>
        <p:nvSpPr>
          <p:cNvPr id="4" name="Slide Number Placeholder 3">
            <a:extLst>
              <a:ext uri="{FF2B5EF4-FFF2-40B4-BE49-F238E27FC236}">
                <a16:creationId xmlns:a16="http://schemas.microsoft.com/office/drawing/2014/main" id="{C64FC9CF-6024-9019-19EE-A1B03D8F8F35}"/>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6</a:t>
            </a:fld>
            <a:endParaRPr lang="en-US">
              <a:solidFill>
                <a:prstClr val="black">
                  <a:tint val="75000"/>
                </a:prstClr>
              </a:solidFill>
            </a:endParaRPr>
          </a:p>
        </p:txBody>
      </p:sp>
      <p:sp>
        <p:nvSpPr>
          <p:cNvPr id="7" name="TextBox 6">
            <a:extLst>
              <a:ext uri="{FF2B5EF4-FFF2-40B4-BE49-F238E27FC236}">
                <a16:creationId xmlns:a16="http://schemas.microsoft.com/office/drawing/2014/main" id="{5C6FC153-2CE2-5D18-5091-A93234956D53}"/>
              </a:ext>
            </a:extLst>
          </p:cNvPr>
          <p:cNvSpPr txBox="1"/>
          <p:nvPr/>
        </p:nvSpPr>
        <p:spPr>
          <a:xfrm>
            <a:off x="170258" y="1388470"/>
            <a:ext cx="8665517" cy="646331"/>
          </a:xfrm>
          <a:prstGeom prst="rect">
            <a:avLst/>
          </a:prstGeom>
          <a:noFill/>
        </p:spPr>
        <p:txBody>
          <a:bodyPr wrap="square" rtlCol="0">
            <a:spAutoFit/>
          </a:bodyPr>
          <a:lstStyle/>
          <a:p>
            <a:r>
              <a:rPr lang="en-US" dirty="0"/>
              <a:t>If a submission error has occurred, the “Submission Error Report Format” links will appear in</a:t>
            </a:r>
            <a:r>
              <a:rPr lang="en-US" b="1" dirty="0">
                <a:solidFill>
                  <a:srgbClr val="FF0000"/>
                </a:solidFill>
              </a:rPr>
              <a:t> red</a:t>
            </a:r>
            <a:r>
              <a:rPr lang="en-US" dirty="0"/>
              <a:t>.</a:t>
            </a:r>
          </a:p>
        </p:txBody>
      </p:sp>
    </p:spTree>
    <p:extLst>
      <p:ext uri="{BB962C8B-B14F-4D97-AF65-F5344CB8AC3E}">
        <p14:creationId xmlns:p14="http://schemas.microsoft.com/office/powerpoint/2010/main" val="31298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3080-6C48-11A4-FF9A-9C98CFD2933D}"/>
              </a:ext>
            </a:extLst>
          </p:cNvPr>
          <p:cNvSpPr>
            <a:spLocks noGrp="1"/>
          </p:cNvSpPr>
          <p:nvPr>
            <p:ph type="title"/>
          </p:nvPr>
        </p:nvSpPr>
        <p:spPr>
          <a:xfrm>
            <a:off x="457200" y="0"/>
            <a:ext cx="8229600" cy="1143000"/>
          </a:xfrm>
        </p:spPr>
        <p:txBody>
          <a:bodyPr/>
          <a:lstStyle/>
          <a:p>
            <a:r>
              <a:rPr lang="en-US" dirty="0"/>
              <a:t>Identifying PIC Errors</a:t>
            </a:r>
          </a:p>
        </p:txBody>
      </p:sp>
      <p:sp>
        <p:nvSpPr>
          <p:cNvPr id="4" name="Slide Number Placeholder 3">
            <a:extLst>
              <a:ext uri="{FF2B5EF4-FFF2-40B4-BE49-F238E27FC236}">
                <a16:creationId xmlns:a16="http://schemas.microsoft.com/office/drawing/2014/main" id="{F4827CA8-C212-556C-D566-942AE1B1D041}"/>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7</a:t>
            </a:fld>
            <a:endParaRPr lang="en-US">
              <a:solidFill>
                <a:prstClr val="black">
                  <a:tint val="75000"/>
                </a:prstClr>
              </a:solidFill>
            </a:endParaRPr>
          </a:p>
        </p:txBody>
      </p:sp>
      <p:sp>
        <p:nvSpPr>
          <p:cNvPr id="8" name="TextBox 7">
            <a:extLst>
              <a:ext uri="{FF2B5EF4-FFF2-40B4-BE49-F238E27FC236}">
                <a16:creationId xmlns:a16="http://schemas.microsoft.com/office/drawing/2014/main" id="{39CDB016-221E-F637-30FC-4D49B6087F5C}"/>
              </a:ext>
            </a:extLst>
          </p:cNvPr>
          <p:cNvSpPr txBox="1"/>
          <p:nvPr/>
        </p:nvSpPr>
        <p:spPr>
          <a:xfrm>
            <a:off x="388029" y="1078112"/>
            <a:ext cx="8367941" cy="2031325"/>
          </a:xfrm>
          <a:prstGeom prst="rect">
            <a:avLst/>
          </a:prstGeom>
          <a:noFill/>
        </p:spPr>
        <p:txBody>
          <a:bodyPr wrap="square">
            <a:spAutoFit/>
          </a:bodyPr>
          <a:lstStyle/>
          <a:p>
            <a:r>
              <a:rPr lang="en-US" dirty="0"/>
              <a:t>Utilizing the first “HTML” link to review the </a:t>
            </a:r>
            <a:r>
              <a:rPr lang="en-US" i="1" dirty="0"/>
              <a:t>Entire Error report, will </a:t>
            </a:r>
            <a:r>
              <a:rPr lang="en-US" dirty="0"/>
              <a:t>reveal:</a:t>
            </a:r>
          </a:p>
          <a:p>
            <a:pPr marL="285750" indent="-285750">
              <a:buFont typeface="Arial" panose="020B0604020202020204" pitchFamily="34" charset="0"/>
              <a:buChar char="•"/>
            </a:pPr>
            <a:r>
              <a:rPr lang="en-US" dirty="0"/>
              <a:t>the number of 50058’s submitted,</a:t>
            </a:r>
          </a:p>
          <a:p>
            <a:pPr marL="285750" indent="-285750">
              <a:buFont typeface="Arial" panose="020B0604020202020204" pitchFamily="34" charset="0"/>
              <a:buChar char="•"/>
            </a:pPr>
            <a:r>
              <a:rPr lang="en-US" dirty="0"/>
              <a:t>the number accepted and rejected,</a:t>
            </a:r>
          </a:p>
          <a:p>
            <a:pPr marL="285750" indent="-285750">
              <a:buFont typeface="Arial" panose="020B0604020202020204" pitchFamily="34" charset="0"/>
              <a:buChar char="•"/>
            </a:pPr>
            <a:r>
              <a:rPr lang="en-US" dirty="0"/>
              <a:t>the number of submissions containing warnings or fatal warnings,</a:t>
            </a:r>
          </a:p>
          <a:p>
            <a:pPr marL="285750" indent="-285750">
              <a:buFont typeface="Arial" panose="020B0604020202020204" pitchFamily="34" charset="0"/>
              <a:buChar char="•"/>
            </a:pPr>
            <a:r>
              <a:rPr lang="en-US" dirty="0"/>
              <a:t>the personal identifiable information of the form</a:t>
            </a:r>
          </a:p>
          <a:p>
            <a:pPr marL="285750" indent="-285750">
              <a:buFont typeface="Arial" panose="020B0604020202020204" pitchFamily="34" charset="0"/>
              <a:buChar char="•"/>
            </a:pPr>
            <a:r>
              <a:rPr lang="en-US" dirty="0"/>
              <a:t>And the number of errors as well as the error message that clearly indicates the discrepancy.</a:t>
            </a:r>
          </a:p>
        </p:txBody>
      </p:sp>
      <p:pic>
        <p:nvPicPr>
          <p:cNvPr id="7" name="Content Placeholder 6">
            <a:extLst>
              <a:ext uri="{FF2B5EF4-FFF2-40B4-BE49-F238E27FC236}">
                <a16:creationId xmlns:a16="http://schemas.microsoft.com/office/drawing/2014/main" id="{2E842172-E442-D3C4-DB06-DF3CF18941AD}"/>
              </a:ext>
            </a:extLst>
          </p:cNvPr>
          <p:cNvPicPr>
            <a:picLocks noGrp="1" noChangeAspect="1"/>
          </p:cNvPicPr>
          <p:nvPr>
            <p:ph idx="1"/>
          </p:nvPr>
        </p:nvPicPr>
        <p:blipFill rotWithShape="1">
          <a:blip r:embed="rId2"/>
          <a:srcRect l="17441" t="35104" r="16902" b="15024"/>
          <a:stretch/>
        </p:blipFill>
        <p:spPr bwMode="auto">
          <a:xfrm>
            <a:off x="457199" y="3109437"/>
            <a:ext cx="8229600" cy="35162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7CF8-93A4-260A-FE35-DBBD82C3278F}"/>
              </a:ext>
            </a:extLst>
          </p:cNvPr>
          <p:cNvSpPr>
            <a:spLocks noGrp="1"/>
          </p:cNvSpPr>
          <p:nvPr>
            <p:ph type="title"/>
          </p:nvPr>
        </p:nvSpPr>
        <p:spPr/>
        <p:txBody>
          <a:bodyPr/>
          <a:lstStyle/>
          <a:p>
            <a:r>
              <a:rPr lang="en-US" dirty="0"/>
              <a:t>Common PIC Fatal Errors</a:t>
            </a:r>
          </a:p>
        </p:txBody>
      </p:sp>
      <p:pic>
        <p:nvPicPr>
          <p:cNvPr id="6" name="Content Placeholder 5" descr="A screenshot of a computer error&#10;&#10;Description automatically generated">
            <a:extLst>
              <a:ext uri="{FF2B5EF4-FFF2-40B4-BE49-F238E27FC236}">
                <a16:creationId xmlns:a16="http://schemas.microsoft.com/office/drawing/2014/main" id="{8DE48803-A18D-C70C-BCC5-66E3059B81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26421"/>
            <a:ext cx="8229600" cy="4321146"/>
          </a:xfrm>
        </p:spPr>
      </p:pic>
      <p:sp>
        <p:nvSpPr>
          <p:cNvPr id="4" name="Slide Number Placeholder 3">
            <a:extLst>
              <a:ext uri="{FF2B5EF4-FFF2-40B4-BE49-F238E27FC236}">
                <a16:creationId xmlns:a16="http://schemas.microsoft.com/office/drawing/2014/main" id="{ADBFFFAD-B6CF-F1EB-9747-0E5583BFA289}"/>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26137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8B9D-26BD-8A75-72CB-AEA93856261C}"/>
              </a:ext>
            </a:extLst>
          </p:cNvPr>
          <p:cNvSpPr>
            <a:spLocks noGrp="1"/>
          </p:cNvSpPr>
          <p:nvPr>
            <p:ph type="title"/>
          </p:nvPr>
        </p:nvSpPr>
        <p:spPr/>
        <p:txBody>
          <a:bodyPr/>
          <a:lstStyle/>
          <a:p>
            <a:r>
              <a:rPr lang="en-US" dirty="0"/>
              <a:t>Common PIC Fatal Errors</a:t>
            </a:r>
          </a:p>
        </p:txBody>
      </p:sp>
      <p:sp>
        <p:nvSpPr>
          <p:cNvPr id="3" name="Content Placeholder 2">
            <a:extLst>
              <a:ext uri="{FF2B5EF4-FFF2-40B4-BE49-F238E27FC236}">
                <a16:creationId xmlns:a16="http://schemas.microsoft.com/office/drawing/2014/main" id="{7D80BC5E-AAB4-6972-3E4A-61699EC71BB6}"/>
              </a:ext>
            </a:extLst>
          </p:cNvPr>
          <p:cNvSpPr>
            <a:spLocks noGrp="1"/>
          </p:cNvSpPr>
          <p:nvPr>
            <p:ph idx="1"/>
          </p:nvPr>
        </p:nvSpPr>
        <p:spPr/>
        <p:txBody>
          <a:bodyPr>
            <a:normAutofit/>
          </a:bodyPr>
          <a:lstStyle/>
          <a:p>
            <a:pPr marL="0" indent="0">
              <a:buNone/>
            </a:pPr>
            <a:r>
              <a:rPr lang="en-US" sz="2000" b="1" dirty="0">
                <a:solidFill>
                  <a:srgbClr val="FF0000"/>
                </a:solidFill>
              </a:rPr>
              <a:t>Error 4181: </a:t>
            </a:r>
            <a:r>
              <a:rPr lang="en-US" sz="2000" i="1" dirty="0"/>
              <a:t>This tenant already exists at this PHA in the IMS-PIC database. New admission cannot be accepted.</a:t>
            </a:r>
          </a:p>
          <a:p>
            <a:pPr marL="0" indent="0">
              <a:buNone/>
            </a:pPr>
            <a:r>
              <a:rPr lang="en-US" sz="2000" dirty="0"/>
              <a:t>This error occurs when a 50058 is entered into PIC with an action type New Admission (2a action type 1) and the SSN of the tenant already exists in PIC.</a:t>
            </a:r>
          </a:p>
          <a:p>
            <a:pPr marL="0" indent="0">
              <a:buNone/>
            </a:pPr>
            <a:endParaRPr lang="en-US" sz="2000" dirty="0"/>
          </a:p>
          <a:p>
            <a:pPr marL="0" indent="0">
              <a:buNone/>
            </a:pPr>
            <a:r>
              <a:rPr lang="en-US" sz="2000" b="1" dirty="0"/>
              <a:t>Correction Methods: </a:t>
            </a:r>
            <a:r>
              <a:rPr lang="en-US" sz="2000" dirty="0"/>
              <a:t>First, verify the action type submitted was the correct action type. If the action type submitted was incorrect, submit the 50058 with the correct action type. If the action type was correct, verify the SSN is accurate. Then verify the current 50058 in the Viewer submodule is correct. If the 50058 already exist, the submission could have been a duplicate submission and therefore can be ignored.</a:t>
            </a:r>
          </a:p>
          <a:p>
            <a:pPr marL="0" indent="0">
              <a:buNone/>
            </a:pPr>
            <a:endParaRPr lang="en-US" dirty="0"/>
          </a:p>
        </p:txBody>
      </p:sp>
      <p:sp>
        <p:nvSpPr>
          <p:cNvPr id="4" name="Slide Number Placeholder 3">
            <a:extLst>
              <a:ext uri="{FF2B5EF4-FFF2-40B4-BE49-F238E27FC236}">
                <a16:creationId xmlns:a16="http://schemas.microsoft.com/office/drawing/2014/main" id="{4E431146-A085-4CD6-F9B2-536CF64EAB8D}"/>
              </a:ext>
            </a:extLst>
          </p:cNvPr>
          <p:cNvSpPr>
            <a:spLocks noGrp="1"/>
          </p:cNvSpPr>
          <p:nvPr>
            <p:ph type="sldNum" sz="quarter" idx="12"/>
          </p:nvPr>
        </p:nvSpPr>
        <p:spPr/>
        <p:txBody>
          <a:bodyPr/>
          <a:lstStyle/>
          <a:p>
            <a:fld id="{D522D295-0B33-4FFC-8590-3ED9521ED7FF}"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2917923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9370f56c-7077-4de0-8b9b-7e965983fb50">
      <Terms xmlns="http://schemas.microsoft.com/office/infopath/2007/PartnerControls"/>
    </lcf76f155ced4ddcb4097134ff3c332f>
    <TaxCatchAll xmlns="56b08972-c4e7-4e1e-acb1-33842ed17c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46AF0848C7841B6DBBE748F171CB0" ma:contentTypeVersion="10" ma:contentTypeDescription="Create a new document." ma:contentTypeScope="" ma:versionID="ce6f1af84ec6928c15b3e906f8358dc4">
  <xsd:schema xmlns:xsd="http://www.w3.org/2001/XMLSchema" xmlns:xs="http://www.w3.org/2001/XMLSchema" xmlns:p="http://schemas.microsoft.com/office/2006/metadata/properties" xmlns:ns2="9370f56c-7077-4de0-8b9b-7e965983fb50" xmlns:ns3="56b08972-c4e7-4e1e-acb1-33842ed17ca8" targetNamespace="http://schemas.microsoft.com/office/2006/metadata/properties" ma:root="true" ma:fieldsID="c29f223234c0df9df4c139d84abb933e" ns2:_="" ns3:_="">
    <xsd:import namespace="9370f56c-7077-4de0-8b9b-7e965983fb50"/>
    <xsd:import namespace="56b08972-c4e7-4e1e-acb1-33842ed17c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0f56c-7077-4de0-8b9b-7e965983fb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b08972-c4e7-4e1e-acb1-33842ed17ca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a9f218d-a1de-4d16-b42c-901fa67a2a77}" ma:internalName="TaxCatchAll" ma:showField="CatchAllData" ma:web="56b08972-c4e7-4e1e-acb1-33842ed17c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486D00-21DE-4B6A-B21B-21A85CCFB6EC}">
  <ds:schemaRefs>
    <ds:schemaRef ds:uri="http://schemas.microsoft.com/sharepoint/v3/contenttype/forms"/>
  </ds:schemaRefs>
</ds:datastoreItem>
</file>

<file path=customXml/itemProps2.xml><?xml version="1.0" encoding="utf-8"?>
<ds:datastoreItem xmlns:ds="http://schemas.openxmlformats.org/officeDocument/2006/customXml" ds:itemID="{7FCCF127-45B5-474A-8649-33A36938312A}">
  <ds:schemaRefs>
    <ds:schemaRef ds:uri="http://purl.org/dc/dcmitype/"/>
    <ds:schemaRef ds:uri="http://schemas.microsoft.com/office/2006/documentManagement/types"/>
    <ds:schemaRef ds:uri="http://purl.org/dc/elements/1.1/"/>
    <ds:schemaRef ds:uri="http://schemas.microsoft.com/office/2006/metadata/properties"/>
    <ds:schemaRef ds:uri="9370f56c-7077-4de0-8b9b-7e965983fb50"/>
    <ds:schemaRef ds:uri="56b08972-c4e7-4e1e-acb1-33842ed17ca8"/>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AC39DEF-2959-4407-A513-DC60DD978C7A}">
  <ds:schemaRefs>
    <ds:schemaRef ds:uri="56b08972-c4e7-4e1e-acb1-33842ed17ca8"/>
    <ds:schemaRef ds:uri="9370f56c-7077-4de0-8b9b-7e965983fb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2764</TotalTime>
  <Words>1638</Words>
  <Application>Microsoft Office PowerPoint</Application>
  <PresentationFormat>On-screen Show (4:3)</PresentationFormat>
  <Paragraphs>144</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1_Office Theme</vt:lpstr>
      <vt:lpstr>PIC  50058 Fatal Errors</vt:lpstr>
      <vt:lpstr>Importance of Correcting PIC Errors</vt:lpstr>
      <vt:lpstr>Identifying  PIC Errors</vt:lpstr>
      <vt:lpstr>Identifying  PIC Errors</vt:lpstr>
      <vt:lpstr>Identifying PIC Errors</vt:lpstr>
      <vt:lpstr>Identifying PIC Errors</vt:lpstr>
      <vt:lpstr>Identifying PIC Errors</vt:lpstr>
      <vt:lpstr>Common PIC Fatal Errors</vt:lpstr>
      <vt:lpstr>Common PIC Fatal Errors</vt:lpstr>
      <vt:lpstr>Common PIC Fatal Errors</vt:lpstr>
      <vt:lpstr>Common PIC Fatal Errors</vt:lpstr>
      <vt:lpstr>Common PIC Fatal Errors</vt:lpstr>
      <vt:lpstr>Common PIC Fatal Errors</vt:lpstr>
      <vt:lpstr>Researching The Error In PIC</vt:lpstr>
      <vt:lpstr>Additional Resources</vt:lpstr>
      <vt:lpstr>Additional Resources</vt:lpstr>
      <vt:lpstr>PIC Error Dashboard</vt:lpstr>
      <vt:lpstr>Frequent Errors Report</vt:lpstr>
      <vt:lpstr>PIC Resources</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FAHRO Presentation</dc:title>
  <dc:creator>H46602</dc:creator>
  <cp:lastModifiedBy>House, Charlie R</cp:lastModifiedBy>
  <cp:revision>8</cp:revision>
  <cp:lastPrinted>2013-07-30T14:33:45Z</cp:lastPrinted>
  <dcterms:created xsi:type="dcterms:W3CDTF">2011-07-20T13:40:28Z</dcterms:created>
  <dcterms:modified xsi:type="dcterms:W3CDTF">2023-09-14T17:23:06Z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0x01010095246AF0848C7841B6DBBE748F171CB0</vt:lpwstr>
  </property>
  <property fmtid="{D5CDD505-2E9C-101B-9397-08002B2CF9AE}" pid="3" name="_NewReviewCycle">
    <vt:lpwstr/>
  </property>
</Properties>
</file>