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5" r:id="rId3"/>
    <p:sldId id="276" r:id="rId4"/>
    <p:sldId id="277" r:id="rId5"/>
    <p:sldId id="278" r:id="rId6"/>
    <p:sldId id="284" r:id="rId7"/>
    <p:sldId id="285" r:id="rId8"/>
    <p:sldId id="286" r:id="rId9"/>
    <p:sldId id="287" r:id="rId10"/>
    <p:sldId id="288" r:id="rId11"/>
    <p:sldId id="289" r:id="rId12"/>
    <p:sldId id="293" r:id="rId13"/>
    <p:sldId id="290" r:id="rId14"/>
    <p:sldId id="291" r:id="rId15"/>
    <p:sldId id="29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94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9/13/2023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9/13/2023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Financial Statements &amp; Operating Fund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Presented by: Rick Schwartz, Loucks </a:t>
            </a:r>
            <a:r>
              <a:rPr lang="en-US"/>
              <a:t>&amp; Schwartz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/>
          </a:bodyPr>
          <a:lstStyle/>
          <a:p>
            <a:r>
              <a:rPr lang="en-US" sz="3200" dirty="0"/>
              <a:t>Operating Fund Grant Form HUD-52723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Section 2 information prepopulated from 50058 data submitted in PIC.</a:t>
            </a:r>
          </a:p>
          <a:p>
            <a:pPr marL="0" indent="0">
              <a:buNone/>
            </a:pPr>
            <a:r>
              <a:rPr lang="en-US" dirty="0"/>
              <a:t>Vacant unit status as maintained in PIC.</a:t>
            </a:r>
          </a:p>
          <a:p>
            <a:pPr marL="0" indent="0">
              <a:buNone/>
            </a:pPr>
            <a:r>
              <a:rPr lang="en-US" dirty="0"/>
              <a:t>Line 13 generally reflects non-dwelling units or over-income units not eligible for receiving operating subsidy.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4" name="Picture 13" descr="A computer screen shot of a document&#10;&#10;Description automatically generated">
            <a:extLst>
              <a:ext uri="{FF2B5EF4-FFF2-40B4-BE49-F238E27FC236}">
                <a16:creationId xmlns:a16="http://schemas.microsoft.com/office/drawing/2014/main" id="{6397117D-A5FF-80BF-71D3-0E98A08F1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44" y="150829"/>
            <a:ext cx="6783276" cy="64785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533C2D-C410-29C9-0DE1-351D2FE3C0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Operating Fund Grant Form HUD-52723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Section 3, Part A, line 02, inflation factor applied by HUD for grant year.</a:t>
            </a:r>
          </a:p>
          <a:p>
            <a:pPr marL="0" indent="0">
              <a:buNone/>
            </a:pPr>
            <a:r>
              <a:rPr lang="en-US" dirty="0"/>
              <a:t>Part D, line 01, amount eligible for operating subsidy before proration.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B5A611C-9178-A894-6080-F7149EB3F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61" y="141776"/>
            <a:ext cx="6783278" cy="647857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Picture 15" descr="A table with numbers and a black text&#10;&#10;Description automatically generated">
            <a:extLst>
              <a:ext uri="{FF2B5EF4-FFF2-40B4-BE49-F238E27FC236}">
                <a16:creationId xmlns:a16="http://schemas.microsoft.com/office/drawing/2014/main" id="{756D6026-DA90-F0CF-643F-9A92BAC22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20" y="3857383"/>
            <a:ext cx="2391109" cy="2724530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8CA9A8B1-8C42-33CC-6207-084F18E203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/>
          </a:bodyPr>
          <a:lstStyle/>
          <a:p>
            <a:r>
              <a:rPr lang="en-US" sz="3200" dirty="0"/>
              <a:t>Operating Fund Grant PUM Formula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828373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Section 3, Part B, line 01, reflects average dwelling rental income by unit. </a:t>
            </a:r>
          </a:p>
          <a:p>
            <a:pPr marL="0" indent="0">
              <a:buNone/>
            </a:pPr>
            <a:r>
              <a:rPr lang="en-US" dirty="0"/>
              <a:t>For CY 2023 Operating Subsidy, rental income and unit months leased utilized from fiscal years ending in 2021.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6" name="Picture 15" descr="A screenshot of a spreadsheet&#10;&#10;Description automatically generated">
            <a:extLst>
              <a:ext uri="{FF2B5EF4-FFF2-40B4-BE49-F238E27FC236}">
                <a16:creationId xmlns:a16="http://schemas.microsoft.com/office/drawing/2014/main" id="{87AA92D1-342F-DD31-4792-13125898A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21" y="228600"/>
            <a:ext cx="6125430" cy="356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AB7756D0-5A2A-14B5-1823-65426152D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21" y="3759200"/>
            <a:ext cx="6125430" cy="287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49F8E4CD-788B-77BD-C0DB-39F8EF920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4322617" y="1556281"/>
            <a:ext cx="1256145" cy="46206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/>
          </a:bodyPr>
          <a:lstStyle/>
          <a:p>
            <a:r>
              <a:rPr lang="en-US" sz="3200" dirty="0"/>
              <a:t>Operating Fund Grant Form HUD-52722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Line 01, actual consumption for twelve-month period ending June 30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Line 01a, unit of consumption reported by utility type.</a:t>
            </a:r>
          </a:p>
          <a:p>
            <a:pPr marL="0" indent="0">
              <a:buNone/>
            </a:pPr>
            <a:r>
              <a:rPr lang="en-US" dirty="0"/>
              <a:t>Lines 02-04, actual consumption reported for three year rolling base.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62198CD-FB4C-AA7E-B1F6-897DBF399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47" y="150829"/>
            <a:ext cx="6783279" cy="647857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61FAA7E-14E2-0772-1250-F1A98AF302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Operating Fund Grant Form HUD-52722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Line 16, actual utility costs by utility type.</a:t>
            </a:r>
          </a:p>
          <a:p>
            <a:pPr marL="0" indent="0">
              <a:buNone/>
            </a:pPr>
            <a:r>
              <a:rPr lang="en-US" dirty="0"/>
              <a:t>Line 17, actual average utility rate by utility type.</a:t>
            </a:r>
          </a:p>
          <a:p>
            <a:pPr marL="0" indent="0">
              <a:buNone/>
            </a:pPr>
            <a:r>
              <a:rPr lang="en-US" dirty="0"/>
              <a:t>Line 18, base utilities expense level calculated as payable consumption multiplied by actual average utility rate.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D645D842-F5D9-B0FB-4A02-6765243F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49" y="150829"/>
            <a:ext cx="6783276" cy="647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66E0E55-7EDF-D890-AE1C-D655DB734B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5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Operating Fund Grant Form HUD-52722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Line 21, utilities inflation/deflation factor.</a:t>
            </a:r>
          </a:p>
          <a:p>
            <a:pPr marL="0" indent="0">
              <a:buNone/>
            </a:pPr>
            <a:r>
              <a:rPr lang="en-US" dirty="0"/>
              <a:t>Line 25, eligible unit months for number eligible for operating subsidy.</a:t>
            </a:r>
          </a:p>
          <a:p>
            <a:pPr marL="0" indent="0">
              <a:buNone/>
            </a:pPr>
            <a:r>
              <a:rPr lang="en-US" dirty="0"/>
              <a:t>Line 26, calculated PUM utilities expense level.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537942BD-BD64-C6E8-2354-4C49CE2C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447" y="150829"/>
            <a:ext cx="6783279" cy="647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F39B06C-4616-7197-A3D1-B1A72B9245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Financial </a:t>
            </a:r>
            <a:r>
              <a:rPr lang="fr-FR" dirty="0" err="1"/>
              <a:t>Statements</a:t>
            </a:r>
            <a:r>
              <a:rPr lang="fr-FR" dirty="0"/>
              <a:t> &amp; Operating </a:t>
            </a:r>
            <a:r>
              <a:rPr lang="fr-FR" dirty="0" err="1"/>
              <a:t>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Statements</a:t>
            </a:r>
          </a:p>
          <a:p>
            <a:r>
              <a:rPr lang="en-US" dirty="0"/>
              <a:t>Form HUD-52723, Program Expense Level</a:t>
            </a:r>
          </a:p>
          <a:p>
            <a:r>
              <a:rPr lang="en-US" dirty="0"/>
              <a:t>Form HUD-52722, Utility Expense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57" y="295563"/>
            <a:ext cx="3800061" cy="1063218"/>
          </a:xfrm>
        </p:spPr>
        <p:txBody>
          <a:bodyPr>
            <a:noAutofit/>
          </a:bodyPr>
          <a:lstStyle/>
          <a:p>
            <a:r>
              <a:rPr lang="en-US" sz="3200" dirty="0"/>
              <a:t>Board Summary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3BD4DCC2-1CA0-B256-303E-F74306923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02" y="166254"/>
            <a:ext cx="6598385" cy="646314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C323565-3727-4789-CB98-3405B04A0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57" y="1570182"/>
            <a:ext cx="4614404" cy="46165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Cash &amp; investments increase or decrease from beginning of fiscal year.</a:t>
            </a:r>
          </a:p>
          <a:p>
            <a:pPr marL="0" indent="0">
              <a:buNone/>
            </a:pPr>
            <a:r>
              <a:rPr lang="en-US" dirty="0"/>
              <a:t>Comparison of operating income &amp; expense as percentage of annual budget.</a:t>
            </a:r>
          </a:p>
          <a:p>
            <a:pPr marL="0" indent="0">
              <a:buNone/>
            </a:pPr>
            <a:r>
              <a:rPr lang="en-US" dirty="0"/>
              <a:t>Operating reserve balance as of month end. Balance is cumulative since formation of Housing Authority. Good point of reference is to have at least 3 to 6 months operating reserve.</a:t>
            </a:r>
          </a:p>
        </p:txBody>
      </p:sp>
    </p:spTree>
    <p:extLst>
      <p:ext uri="{BB962C8B-B14F-4D97-AF65-F5344CB8AC3E}">
        <p14:creationId xmlns:p14="http://schemas.microsoft.com/office/powerpoint/2010/main" val="26326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276087"/>
            <a:ext cx="4147126" cy="1127840"/>
          </a:xfrm>
        </p:spPr>
        <p:txBody>
          <a:bodyPr>
            <a:normAutofit/>
          </a:bodyPr>
          <a:lstStyle/>
          <a:p>
            <a:r>
              <a:rPr lang="en-US" sz="3200" dirty="0"/>
              <a:t>Statement of Net 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274" y="1597891"/>
            <a:ext cx="4581236" cy="45790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Current assets generally consisting of cash, investments, receivables, and prepayments.</a:t>
            </a:r>
          </a:p>
          <a:p>
            <a:pPr marL="0" indent="0">
              <a:buNone/>
            </a:pPr>
            <a:r>
              <a:rPr lang="en-US" dirty="0"/>
              <a:t>Fixed assets held by the PHA for future use. Capitalization dependent on Agency’s cap policy.</a:t>
            </a:r>
          </a:p>
          <a:p>
            <a:pPr marL="0" indent="0">
              <a:buNone/>
            </a:pPr>
            <a:r>
              <a:rPr lang="en-US" dirty="0"/>
              <a:t>Liabilities generally consist of accounts payable, security deposits, payroll accrual, payroll withholding and accrual for payments in lieu of taxes.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4682C106-4601-3B05-A4BC-B0B21BCBBB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87" y="180523"/>
            <a:ext cx="6602574" cy="6426200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155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3608569" cy="1183566"/>
          </a:xfrm>
        </p:spPr>
        <p:txBody>
          <a:bodyPr>
            <a:normAutofit/>
          </a:bodyPr>
          <a:lstStyle/>
          <a:p>
            <a:r>
              <a:rPr lang="en-US" sz="3200" dirty="0"/>
              <a:t>Budget Progress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70181"/>
            <a:ext cx="4609775" cy="46067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Comparison of year-to-date actual results with annual budget.</a:t>
            </a:r>
          </a:p>
          <a:p>
            <a:pPr marL="0" indent="0">
              <a:buNone/>
            </a:pPr>
            <a:r>
              <a:rPr lang="en-US" dirty="0"/>
              <a:t>First glance for category subtotals as percent of annual budget spent.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10975C1C-A08B-121D-627D-B35177894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62" y="179793"/>
            <a:ext cx="6637524" cy="64631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5A23BB7-AF5C-2235-48EA-27A2BD54BC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/>
          </a:bodyPr>
          <a:lstStyle/>
          <a:p>
            <a:r>
              <a:rPr lang="en-US" sz="3200" dirty="0"/>
              <a:t>Budget Progress Report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Increase (decrease) in Unrestricted Net Position reflects either an addition to or subtraction from Operating Reserve.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1" name="Content Placeholder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326402F-1DBA-1909-BE27-3071E1168A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56" y="166255"/>
            <a:ext cx="6637523" cy="64631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094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/>
          </a:bodyPr>
          <a:lstStyle/>
          <a:p>
            <a:r>
              <a:rPr lang="en-US" sz="2800" dirty="0"/>
              <a:t>Statement of Operating Receipts &amp;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Comparison of current month with same month in prior fiscal year.</a:t>
            </a:r>
          </a:p>
          <a:p>
            <a:pPr marL="0" indent="0">
              <a:buNone/>
            </a:pPr>
            <a:r>
              <a:rPr lang="en-US" dirty="0"/>
              <a:t>Comparison of current month year-to-date with same period in prior fiscal year.</a:t>
            </a:r>
          </a:p>
          <a:p>
            <a:pPr marL="0" indent="0">
              <a:buNone/>
            </a:pPr>
            <a:r>
              <a:rPr lang="en-US" dirty="0"/>
              <a:t>Last column showing increase/decrease in year-to-date total from prior fiscal year to current fiscal year.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CC826F0-E311-7931-479A-DAF93F4EF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29" y="152631"/>
            <a:ext cx="6610149" cy="64631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46A208-2055-F63B-BFF5-AC6EFB3332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Statement of Operating Receipts &amp; Expenditures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(Increase) decrease in Net Position reflects total change in all categories of Net Position.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9" name="Picture 8" descr="A screenshot of a computer">
            <a:extLst>
              <a:ext uri="{FF2B5EF4-FFF2-40B4-BE49-F238E27FC236}">
                <a16:creationId xmlns:a16="http://schemas.microsoft.com/office/drawing/2014/main" id="{3746C360-5C84-C825-C02F-A8711F35BC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790" y="166255"/>
            <a:ext cx="6610149" cy="64631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0B63A1-E167-6586-133E-4E7A81D31B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649" y="276087"/>
            <a:ext cx="4119072" cy="1183566"/>
          </a:xfrm>
        </p:spPr>
        <p:txBody>
          <a:bodyPr>
            <a:normAutofit/>
          </a:bodyPr>
          <a:lstStyle/>
          <a:p>
            <a:r>
              <a:rPr lang="en-US" sz="3200" dirty="0"/>
              <a:t>Capital Fund Cost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7649" y="1556281"/>
            <a:ext cx="4609775" cy="46206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Key points:</a:t>
            </a:r>
          </a:p>
          <a:p>
            <a:pPr marL="0" indent="0">
              <a:buNone/>
            </a:pPr>
            <a:r>
              <a:rPr lang="en-US" dirty="0"/>
              <a:t>Capital Fund Program grant activity by grant year.</a:t>
            </a:r>
          </a:p>
          <a:p>
            <a:pPr marL="0" indent="0">
              <a:buNone/>
            </a:pPr>
            <a:r>
              <a:rPr lang="en-US" dirty="0"/>
              <a:t>Activity by grant year for current fiscal year, cumulative cost and advances, grant budget amount by budget line item and amount spent over (under) budget.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9/13/2023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/>
              <a:t>Presented by: Rick Schwartz, Managing Partner, Loucks &amp; Schwartz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769F6FE2-50A3-E0DA-8738-608A4B213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519" y="143578"/>
            <a:ext cx="6610149" cy="64631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A190E3-199A-44B9-689E-6B4B9E1945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{2F6F5131-D22E-40C9-AEDA-BF2C7A3903DA}tf03098889_win32</Template>
  <TotalTime>230</TotalTime>
  <Words>807</Words>
  <Application>Microsoft Office PowerPoint</Application>
  <PresentationFormat>Widescreen</PresentationFormat>
  <Paragraphs>107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Corbel</vt:lpstr>
      <vt:lpstr>Ecology 16x9</vt:lpstr>
      <vt:lpstr>Financial Statements &amp; Operating Fund</vt:lpstr>
      <vt:lpstr>Financial Statements &amp; Operating Fund</vt:lpstr>
      <vt:lpstr>Board Summary Report</vt:lpstr>
      <vt:lpstr>Statement of Net Position</vt:lpstr>
      <vt:lpstr>Budget Progress Report</vt:lpstr>
      <vt:lpstr>Budget Progress Report (continued)</vt:lpstr>
      <vt:lpstr>Statement of Operating Receipts &amp; Expenditures</vt:lpstr>
      <vt:lpstr>Statement of Operating Receipts &amp; Expenditures (continued)</vt:lpstr>
      <vt:lpstr>Capital Fund Cost Statement</vt:lpstr>
      <vt:lpstr>Operating Fund Grant Form HUD-52723</vt:lpstr>
      <vt:lpstr>Operating Fund Grant Form HUD-52723 (cont’d)</vt:lpstr>
      <vt:lpstr>Operating Fund Grant PUM Formula Income</vt:lpstr>
      <vt:lpstr>Operating Fund Grant Form HUD-52722</vt:lpstr>
      <vt:lpstr>Operating Fund Grant Form HUD-52722 (cont’d)</vt:lpstr>
      <vt:lpstr>Operating Fund Grant Form HUD-52722 (cont’d)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Statements &amp; Operating Fund</dc:title>
  <dc:creator>Rick Schwartz</dc:creator>
  <cp:lastModifiedBy>Rick Schwartz</cp:lastModifiedBy>
  <cp:revision>92</cp:revision>
  <dcterms:created xsi:type="dcterms:W3CDTF">2023-07-21T16:04:52Z</dcterms:created>
  <dcterms:modified xsi:type="dcterms:W3CDTF">2023-09-13T12:51:53Z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