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4"/>
  </p:sldMasterIdLst>
  <p:notesMasterIdLst>
    <p:notesMasterId r:id="rId68"/>
  </p:notesMasterIdLst>
  <p:handoutMasterIdLst>
    <p:handoutMasterId r:id="rId69"/>
  </p:handoutMasterIdLst>
  <p:sldIdLst>
    <p:sldId id="256" r:id="rId5"/>
    <p:sldId id="271" r:id="rId6"/>
    <p:sldId id="334" r:id="rId7"/>
    <p:sldId id="325" r:id="rId8"/>
    <p:sldId id="258" r:id="rId9"/>
    <p:sldId id="259" r:id="rId10"/>
    <p:sldId id="337" r:id="rId11"/>
    <p:sldId id="333" r:id="rId12"/>
    <p:sldId id="319" r:id="rId13"/>
    <p:sldId id="261" r:id="rId14"/>
    <p:sldId id="390" r:id="rId15"/>
    <p:sldId id="274" r:id="rId16"/>
    <p:sldId id="262" r:id="rId17"/>
    <p:sldId id="365" r:id="rId18"/>
    <p:sldId id="332" r:id="rId19"/>
    <p:sldId id="397" r:id="rId20"/>
    <p:sldId id="285" r:id="rId21"/>
    <p:sldId id="320" r:id="rId22"/>
    <p:sldId id="366" r:id="rId23"/>
    <p:sldId id="396" r:id="rId24"/>
    <p:sldId id="263" r:id="rId25"/>
    <p:sldId id="315" r:id="rId26"/>
    <p:sldId id="276" r:id="rId27"/>
    <p:sldId id="335" r:id="rId28"/>
    <p:sldId id="264" r:id="rId29"/>
    <p:sldId id="376" r:id="rId30"/>
    <p:sldId id="377" r:id="rId31"/>
    <p:sldId id="367" r:id="rId32"/>
    <p:sldId id="383" r:id="rId33"/>
    <p:sldId id="378" r:id="rId34"/>
    <p:sldId id="289" r:id="rId35"/>
    <p:sldId id="384" r:id="rId36"/>
    <p:sldId id="290" r:id="rId37"/>
    <p:sldId id="385" r:id="rId38"/>
    <p:sldId id="386" r:id="rId39"/>
    <p:sldId id="292" r:id="rId40"/>
    <p:sldId id="387" r:id="rId41"/>
    <p:sldId id="344" r:id="rId42"/>
    <p:sldId id="388" r:id="rId43"/>
    <p:sldId id="279" r:id="rId44"/>
    <p:sldId id="379" r:id="rId45"/>
    <p:sldId id="355" r:id="rId46"/>
    <p:sldId id="389" r:id="rId47"/>
    <p:sldId id="380" r:id="rId48"/>
    <p:sldId id="382" r:id="rId49"/>
    <p:sldId id="280" r:id="rId50"/>
    <p:sldId id="381" r:id="rId51"/>
    <p:sldId id="392" r:id="rId52"/>
    <p:sldId id="391" r:id="rId53"/>
    <p:sldId id="363" r:id="rId54"/>
    <p:sldId id="314" r:id="rId55"/>
    <p:sldId id="312" r:id="rId56"/>
    <p:sldId id="311" r:id="rId57"/>
    <p:sldId id="393" r:id="rId58"/>
    <p:sldId id="299" r:id="rId59"/>
    <p:sldId id="394" r:id="rId60"/>
    <p:sldId id="395" r:id="rId61"/>
    <p:sldId id="361" r:id="rId62"/>
    <p:sldId id="375" r:id="rId63"/>
    <p:sldId id="399" r:id="rId64"/>
    <p:sldId id="268" r:id="rId65"/>
    <p:sldId id="269" r:id="rId66"/>
    <p:sldId id="373" r:id="rId67"/>
  </p:sldIdLst>
  <p:sldSz cx="9144000" cy="6858000" type="screen4x3"/>
  <p:notesSz cx="2447925"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ard, Edmond J" initials="AJ" lastIdx="4" clrIdx="0">
    <p:extLst>
      <p:ext uri="{19B8F6BF-5375-455C-9EA6-DF929625EA0E}">
        <p15:presenceInfo xmlns:p15="http://schemas.microsoft.com/office/powerpoint/2012/main" userId="S::edmond.j.allard@hud.gov::5894da10-9f96-4cc6-9121-a2482b4020a0" providerId="AD"/>
      </p:ext>
    </p:extLst>
  </p:cmAuthor>
  <p:cmAuthor id="2" name="Stern, Miranda K" initials="SMK" lastIdx="2" clrIdx="1">
    <p:extLst>
      <p:ext uri="{19B8F6BF-5375-455C-9EA6-DF929625EA0E}">
        <p15:presenceInfo xmlns:p15="http://schemas.microsoft.com/office/powerpoint/2012/main" userId="S::Miranda.K.Stern@hud.gov::f53c9fe7-5fb4-48b6-9020-df7ee634e0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006600"/>
    <a:srgbClr val="009999"/>
    <a:srgbClr val="009900"/>
    <a:srgbClr val="008000"/>
    <a:srgbClr val="E7EF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532A69-1C3E-4D26-A772-FAEA86B41385}" v="317" dt="2023-09-08T13:47:47.6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1" autoAdjust="0"/>
  </p:normalViewPr>
  <p:slideViewPr>
    <p:cSldViewPr snapToGrid="0">
      <p:cViewPr varScale="1">
        <p:scale>
          <a:sx n="50" d="100"/>
          <a:sy n="50" d="100"/>
        </p:scale>
        <p:origin x="1008"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50" d="100"/>
          <a:sy n="50" d="100"/>
        </p:scale>
        <p:origin x="3480" y="7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s>
</file>

<file path=ppt/diagrams/_rels/data10.xml.rels><?xml version="1.0" encoding="UTF-8" standalone="yes"?>
<Relationships xmlns="http://schemas.openxmlformats.org/package/2006/relationships"><Relationship Id="rId1" Type="http://schemas.openxmlformats.org/officeDocument/2006/relationships/hyperlink" Target="https://www.hud.gov/about/mission" TargetMode="External"/></Relationships>
</file>

<file path=ppt/diagrams/_rels/data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6.xml.rels><?xml version="1.0" encoding="UTF-8" standalone="yes"?>
<Relationships xmlns="http://schemas.openxmlformats.org/package/2006/relationships"><Relationship Id="rId1" Type="http://schemas.openxmlformats.org/officeDocument/2006/relationships/hyperlink" Target="https://www.ecfr.gov/current/title-24/subtitle-B/chapter-IX/part-964"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s://www.hud.gov/about/mission" TargetMode="External"/></Relationships>
</file>

<file path=ppt/diagrams/_rels/drawing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6.xml.rels><?xml version="1.0" encoding="UTF-8" standalone="yes"?>
<Relationships xmlns="http://schemas.openxmlformats.org/package/2006/relationships"><Relationship Id="rId1" Type="http://schemas.openxmlformats.org/officeDocument/2006/relationships/hyperlink" Target="https://www.ecfr.gov/current/title-24/subtitle-B/chapter-IX/part-964"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DD555-38DF-4142-8F25-9AE31CB118A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E903484-D870-44F7-895A-9F38B6D52726}">
      <dgm:prSet/>
      <dgm:spPr/>
      <dgm:t>
        <a:bodyPr/>
        <a:lstStyle/>
        <a:p>
          <a:r>
            <a:rPr lang="en-US" dirty="0"/>
            <a:t>Comprehensive Guide</a:t>
          </a:r>
        </a:p>
      </dgm:t>
    </dgm:pt>
    <dgm:pt modelId="{5CF6365C-CF57-4727-B7A1-943D9D830721}" type="parTrans" cxnId="{B4542145-A723-4993-928A-28AA9E805754}">
      <dgm:prSet/>
      <dgm:spPr/>
      <dgm:t>
        <a:bodyPr/>
        <a:lstStyle/>
        <a:p>
          <a:endParaRPr lang="en-US"/>
        </a:p>
      </dgm:t>
    </dgm:pt>
    <dgm:pt modelId="{E6C0CB2C-17CA-418C-A68C-33CDEC2605D6}" type="sibTrans" cxnId="{B4542145-A723-4993-928A-28AA9E805754}">
      <dgm:prSet/>
      <dgm:spPr/>
      <dgm:t>
        <a:bodyPr/>
        <a:lstStyle/>
        <a:p>
          <a:endParaRPr lang="en-US"/>
        </a:p>
      </dgm:t>
    </dgm:pt>
    <dgm:pt modelId="{65F82060-8546-48B9-B5CB-900FD83C14B7}">
      <dgm:prSet custT="1"/>
      <dgm:spPr/>
      <dgm:t>
        <a:bodyPr/>
        <a:lstStyle/>
        <a:p>
          <a:pPr marL="223838" indent="-223838"/>
          <a:r>
            <a:rPr lang="en-US" sz="1400" dirty="0"/>
            <a:t>PHAs required to develop a guide detailing their mission and goals and how they plan to meet them through activities, programs and updates to their policies. </a:t>
          </a:r>
        </a:p>
      </dgm:t>
    </dgm:pt>
    <dgm:pt modelId="{A4FAC9FE-FC84-4721-B357-D8341125886E}" type="parTrans" cxnId="{163377E8-D727-4262-9644-8BA043793389}">
      <dgm:prSet/>
      <dgm:spPr/>
      <dgm:t>
        <a:bodyPr/>
        <a:lstStyle/>
        <a:p>
          <a:endParaRPr lang="en-US"/>
        </a:p>
      </dgm:t>
    </dgm:pt>
    <dgm:pt modelId="{80560EF2-A178-4126-B092-A4723A7AD8B5}" type="sibTrans" cxnId="{163377E8-D727-4262-9644-8BA043793389}">
      <dgm:prSet/>
      <dgm:spPr/>
      <dgm:t>
        <a:bodyPr/>
        <a:lstStyle/>
        <a:p>
          <a:endParaRPr lang="en-US"/>
        </a:p>
      </dgm:t>
    </dgm:pt>
    <dgm:pt modelId="{8DDA8455-7D16-4D78-AA1A-56897F5A5F67}">
      <dgm:prSet custT="1"/>
      <dgm:spPr/>
      <dgm:t>
        <a:bodyPr/>
        <a:lstStyle/>
        <a:p>
          <a:pPr marL="223838" indent="-223838"/>
          <a:r>
            <a:rPr lang="en-US" sz="1500" dirty="0"/>
            <a:t>Community participation in decisions directly impacting PHA and HCV programs and transparency </a:t>
          </a:r>
        </a:p>
      </dgm:t>
    </dgm:pt>
    <dgm:pt modelId="{A20E2091-A608-40C7-960B-69AE589F230C}" type="parTrans" cxnId="{51FFD6BB-9CA3-40AB-B168-02FF3C62CB49}">
      <dgm:prSet/>
      <dgm:spPr/>
      <dgm:t>
        <a:bodyPr/>
        <a:lstStyle/>
        <a:p>
          <a:endParaRPr lang="en-US"/>
        </a:p>
      </dgm:t>
    </dgm:pt>
    <dgm:pt modelId="{4720CE00-A5BD-4AA6-AE85-EE47523240CD}" type="sibTrans" cxnId="{51FFD6BB-9CA3-40AB-B168-02FF3C62CB49}">
      <dgm:prSet/>
      <dgm:spPr/>
      <dgm:t>
        <a:bodyPr/>
        <a:lstStyle/>
        <a:p>
          <a:endParaRPr lang="en-US"/>
        </a:p>
      </dgm:t>
    </dgm:pt>
    <dgm:pt modelId="{969A8A62-4E00-47B4-AC94-1E1A78D659DA}">
      <dgm:prSet/>
      <dgm:spPr/>
      <dgm:t>
        <a:bodyPr/>
        <a:lstStyle/>
        <a:p>
          <a:r>
            <a:rPr lang="en-US" dirty="0"/>
            <a:t>Consultation</a:t>
          </a:r>
        </a:p>
      </dgm:t>
    </dgm:pt>
    <dgm:pt modelId="{B2564A53-521B-456E-9759-D4F7D05008D9}" type="parTrans" cxnId="{7515B865-BE5A-4DBE-AA60-9BF76CF47560}">
      <dgm:prSet/>
      <dgm:spPr/>
      <dgm:t>
        <a:bodyPr/>
        <a:lstStyle/>
        <a:p>
          <a:endParaRPr lang="en-US"/>
        </a:p>
      </dgm:t>
    </dgm:pt>
    <dgm:pt modelId="{179FBBB6-15E4-4FDD-9FDC-8A97152003DB}" type="sibTrans" cxnId="{7515B865-BE5A-4DBE-AA60-9BF76CF47560}">
      <dgm:prSet/>
      <dgm:spPr/>
      <dgm:t>
        <a:bodyPr/>
        <a:lstStyle/>
        <a:p>
          <a:endParaRPr lang="en-US"/>
        </a:p>
      </dgm:t>
    </dgm:pt>
    <dgm:pt modelId="{A2E7AB26-4A55-4979-8680-57C350D04598}">
      <dgm:prSet custT="1"/>
      <dgm:spPr/>
      <dgm:t>
        <a:bodyPr/>
        <a:lstStyle/>
        <a:p>
          <a:pPr marL="223838" indent="-223838"/>
          <a:r>
            <a:rPr lang="en-US" sz="1800" dirty="0"/>
            <a:t>Resident Advisory Board (RAB), public, and other stakeholders</a:t>
          </a:r>
        </a:p>
      </dgm:t>
    </dgm:pt>
    <dgm:pt modelId="{B13691A8-6B9D-4556-975D-23F4FAD74232}" type="parTrans" cxnId="{3DDF35A0-6C4B-4EBB-8AAD-2BF0763D0BBC}">
      <dgm:prSet/>
      <dgm:spPr/>
      <dgm:t>
        <a:bodyPr/>
        <a:lstStyle/>
        <a:p>
          <a:endParaRPr lang="en-US"/>
        </a:p>
      </dgm:t>
    </dgm:pt>
    <dgm:pt modelId="{AC21CB23-BCF3-4A31-9F12-762A0F293E1D}" type="sibTrans" cxnId="{3DDF35A0-6C4B-4EBB-8AAD-2BF0763D0BBC}">
      <dgm:prSet/>
      <dgm:spPr/>
      <dgm:t>
        <a:bodyPr/>
        <a:lstStyle/>
        <a:p>
          <a:endParaRPr lang="en-US"/>
        </a:p>
      </dgm:t>
    </dgm:pt>
    <dgm:pt modelId="{626EA2B6-1A18-4D0F-B20F-15AB1402558E}">
      <dgm:prSet/>
      <dgm:spPr/>
      <dgm:t>
        <a:bodyPr/>
        <a:lstStyle/>
        <a:p>
          <a:r>
            <a:rPr lang="en-US" dirty="0"/>
            <a:t>Types</a:t>
          </a:r>
        </a:p>
      </dgm:t>
    </dgm:pt>
    <dgm:pt modelId="{D65436B6-FDA1-4637-88D6-0D0EC9460876}" type="parTrans" cxnId="{6002CA4E-B96C-43C9-80D9-BA3E447A3B10}">
      <dgm:prSet/>
      <dgm:spPr/>
      <dgm:t>
        <a:bodyPr/>
        <a:lstStyle/>
        <a:p>
          <a:endParaRPr lang="en-US"/>
        </a:p>
      </dgm:t>
    </dgm:pt>
    <dgm:pt modelId="{B5BF09D7-55F1-4A2B-8EF2-92FFBF8C656A}" type="sibTrans" cxnId="{6002CA4E-B96C-43C9-80D9-BA3E447A3B10}">
      <dgm:prSet/>
      <dgm:spPr/>
      <dgm:t>
        <a:bodyPr/>
        <a:lstStyle/>
        <a:p>
          <a:endParaRPr lang="en-US"/>
        </a:p>
      </dgm:t>
    </dgm:pt>
    <dgm:pt modelId="{B1AFA127-2CE1-4037-A4DA-FFD70780C837}">
      <dgm:prSet custT="1"/>
      <dgm:spPr/>
      <dgm:t>
        <a:bodyPr/>
        <a:lstStyle/>
        <a:p>
          <a:pPr marL="176213" indent="-176213"/>
          <a:r>
            <a:rPr lang="en-US" sz="1800" dirty="0"/>
            <a:t>Annual and 5-Year</a:t>
          </a:r>
        </a:p>
      </dgm:t>
    </dgm:pt>
    <dgm:pt modelId="{4A9399E1-480B-4A18-9A4F-76FFD7BB1B86}" type="parTrans" cxnId="{FB98E046-4332-4FF5-91B1-AAAB78D807D1}">
      <dgm:prSet/>
      <dgm:spPr/>
      <dgm:t>
        <a:bodyPr/>
        <a:lstStyle/>
        <a:p>
          <a:endParaRPr lang="en-US"/>
        </a:p>
      </dgm:t>
    </dgm:pt>
    <dgm:pt modelId="{4026F372-25DE-4436-AC5B-FBFECDCB7BC1}" type="sibTrans" cxnId="{FB98E046-4332-4FF5-91B1-AAAB78D807D1}">
      <dgm:prSet/>
      <dgm:spPr/>
      <dgm:t>
        <a:bodyPr/>
        <a:lstStyle/>
        <a:p>
          <a:endParaRPr lang="en-US"/>
        </a:p>
      </dgm:t>
    </dgm:pt>
    <dgm:pt modelId="{1FEFED4D-EA93-4016-9F56-FCEE5AAD4DBC}">
      <dgm:prSet/>
      <dgm:spPr/>
      <dgm:t>
        <a:bodyPr/>
        <a:lstStyle/>
        <a:p>
          <a:r>
            <a:rPr lang="en-US"/>
            <a:t>PHA/HUD Roles</a:t>
          </a:r>
        </a:p>
      </dgm:t>
    </dgm:pt>
    <dgm:pt modelId="{C0FE6CA6-7664-4A89-87B5-3A9A840462CA}" type="parTrans" cxnId="{940FFE8E-CBBC-4A98-9985-8887E0BDBD44}">
      <dgm:prSet/>
      <dgm:spPr/>
      <dgm:t>
        <a:bodyPr/>
        <a:lstStyle/>
        <a:p>
          <a:endParaRPr lang="en-US"/>
        </a:p>
      </dgm:t>
    </dgm:pt>
    <dgm:pt modelId="{DE0B8372-4909-4435-A7A3-39FA8AB0F3A9}" type="sibTrans" cxnId="{940FFE8E-CBBC-4A98-9985-8887E0BDBD44}">
      <dgm:prSet/>
      <dgm:spPr/>
      <dgm:t>
        <a:bodyPr/>
        <a:lstStyle/>
        <a:p>
          <a:endParaRPr lang="en-US"/>
        </a:p>
      </dgm:t>
    </dgm:pt>
    <dgm:pt modelId="{16446BE7-5637-4B86-B08E-AF1DB60243C2}">
      <dgm:prSet custT="1"/>
      <dgm:spPr/>
      <dgm:t>
        <a:bodyPr/>
        <a:lstStyle/>
        <a:p>
          <a:pPr marL="176213" indent="-176213"/>
          <a:r>
            <a:rPr lang="en-US" sz="1800" dirty="0"/>
            <a:t>PHA completes the PHA Plans, submits to HUD for review/approval</a:t>
          </a:r>
        </a:p>
      </dgm:t>
    </dgm:pt>
    <dgm:pt modelId="{54F44ECB-9E68-4F23-B66E-0AF37B6E07DA}" type="parTrans" cxnId="{06DB133C-7588-41AF-A96E-37B5DB256CEC}">
      <dgm:prSet/>
      <dgm:spPr/>
      <dgm:t>
        <a:bodyPr/>
        <a:lstStyle/>
        <a:p>
          <a:endParaRPr lang="en-US"/>
        </a:p>
      </dgm:t>
    </dgm:pt>
    <dgm:pt modelId="{E4A504E3-F7AC-413D-92EF-70E1F63957FD}" type="sibTrans" cxnId="{06DB133C-7588-41AF-A96E-37B5DB256CEC}">
      <dgm:prSet/>
      <dgm:spPr/>
      <dgm:t>
        <a:bodyPr/>
        <a:lstStyle/>
        <a:p>
          <a:endParaRPr lang="en-US"/>
        </a:p>
      </dgm:t>
    </dgm:pt>
    <dgm:pt modelId="{E984A575-152A-49A3-9192-6F50E41D9F39}">
      <dgm:prSet/>
      <dgm:spPr/>
      <dgm:t>
        <a:bodyPr/>
        <a:lstStyle/>
        <a:p>
          <a:r>
            <a:rPr lang="en-US" dirty="0"/>
            <a:t>Report</a:t>
          </a:r>
        </a:p>
      </dgm:t>
    </dgm:pt>
    <dgm:pt modelId="{E45B9DF8-7B0A-45B9-B3B1-155B58688FE2}" type="parTrans" cxnId="{4493D098-752F-4560-8F03-5E079FE4DA55}">
      <dgm:prSet/>
      <dgm:spPr/>
      <dgm:t>
        <a:bodyPr/>
        <a:lstStyle/>
        <a:p>
          <a:endParaRPr lang="en-US"/>
        </a:p>
      </dgm:t>
    </dgm:pt>
    <dgm:pt modelId="{A715952F-09AC-4249-8F82-EEF2F05D4CC1}" type="sibTrans" cxnId="{4493D098-752F-4560-8F03-5E079FE4DA55}">
      <dgm:prSet/>
      <dgm:spPr/>
      <dgm:t>
        <a:bodyPr/>
        <a:lstStyle/>
        <a:p>
          <a:endParaRPr lang="en-US"/>
        </a:p>
      </dgm:t>
    </dgm:pt>
    <dgm:pt modelId="{BD120DD3-6272-4EA1-A655-E87AF8E25B48}">
      <dgm:prSet/>
      <dgm:spPr/>
      <dgm:t>
        <a:bodyPr/>
        <a:lstStyle/>
        <a:p>
          <a:r>
            <a:rPr lang="en-US" dirty="0"/>
            <a:t>Local Accountability</a:t>
          </a:r>
        </a:p>
      </dgm:t>
    </dgm:pt>
    <dgm:pt modelId="{94ED3BE8-E345-4E71-B8AD-1B836800B99E}" type="sibTrans" cxnId="{8B45DAB1-5345-4B9E-B57C-45E55AB5524E}">
      <dgm:prSet/>
      <dgm:spPr/>
      <dgm:t>
        <a:bodyPr/>
        <a:lstStyle/>
        <a:p>
          <a:endParaRPr lang="en-US"/>
        </a:p>
      </dgm:t>
    </dgm:pt>
    <dgm:pt modelId="{2636E2F3-6901-4EAC-BDA9-EE5A989DEE2F}" type="parTrans" cxnId="{8B45DAB1-5345-4B9E-B57C-45E55AB5524E}">
      <dgm:prSet/>
      <dgm:spPr/>
      <dgm:t>
        <a:bodyPr/>
        <a:lstStyle/>
        <a:p>
          <a:endParaRPr lang="en-US"/>
        </a:p>
      </dgm:t>
    </dgm:pt>
    <dgm:pt modelId="{9712B5CD-ED61-4426-AF87-0358ACC2543E}">
      <dgm:prSet custT="1"/>
      <dgm:spPr/>
      <dgm:t>
        <a:bodyPr/>
        <a:lstStyle/>
        <a:p>
          <a:pPr>
            <a:buClr>
              <a:srgbClr val="000077"/>
            </a:buClr>
            <a:buSzPts val="2200"/>
            <a:buFont typeface="Arial" panose="020B0604020202020204" pitchFamily="34" charset="0"/>
            <a:buChar char="•"/>
          </a:pPr>
          <a:r>
            <a:rPr lang="en-US" sz="1800" dirty="0"/>
            <a:t>Progress against prior 5 - Year Plan</a:t>
          </a:r>
        </a:p>
      </dgm:t>
    </dgm:pt>
    <dgm:pt modelId="{1F6AF671-7F1B-4906-89EF-BFB3AB0C1574}" type="parTrans" cxnId="{DFAE2F46-6536-4A59-8311-99AA55C5DF0E}">
      <dgm:prSet/>
      <dgm:spPr/>
      <dgm:t>
        <a:bodyPr/>
        <a:lstStyle/>
        <a:p>
          <a:endParaRPr lang="en-US"/>
        </a:p>
      </dgm:t>
    </dgm:pt>
    <dgm:pt modelId="{62C41F10-7812-472C-90CB-76CD4E85147C}" type="sibTrans" cxnId="{DFAE2F46-6536-4A59-8311-99AA55C5DF0E}">
      <dgm:prSet/>
      <dgm:spPr/>
      <dgm:t>
        <a:bodyPr/>
        <a:lstStyle/>
        <a:p>
          <a:endParaRPr lang="en-US"/>
        </a:p>
      </dgm:t>
    </dgm:pt>
    <dgm:pt modelId="{F40F7C5C-60B0-49D4-A959-62AB17F7B45A}" type="pres">
      <dgm:prSet presAssocID="{6C2DD555-38DF-4142-8F25-9AE31CB118AB}" presName="Name0" presStyleCnt="0">
        <dgm:presLayoutVars>
          <dgm:dir/>
          <dgm:animLvl val="lvl"/>
          <dgm:resizeHandles val="exact"/>
        </dgm:presLayoutVars>
      </dgm:prSet>
      <dgm:spPr/>
    </dgm:pt>
    <dgm:pt modelId="{2B6F55F1-EE66-44AF-BFEA-56F0228864E8}" type="pres">
      <dgm:prSet presAssocID="{0E903484-D870-44F7-895A-9F38B6D52726}" presName="linNode" presStyleCnt="0"/>
      <dgm:spPr/>
    </dgm:pt>
    <dgm:pt modelId="{B3DEDF97-BEA6-427E-A2BB-423185FA9CC6}" type="pres">
      <dgm:prSet presAssocID="{0E903484-D870-44F7-895A-9F38B6D52726}" presName="parentText" presStyleLbl="node1" presStyleIdx="0" presStyleCnt="6">
        <dgm:presLayoutVars>
          <dgm:chMax val="1"/>
          <dgm:bulletEnabled val="1"/>
        </dgm:presLayoutVars>
      </dgm:prSet>
      <dgm:spPr/>
    </dgm:pt>
    <dgm:pt modelId="{60742064-8929-4CFA-8D22-D3750A7DFA03}" type="pres">
      <dgm:prSet presAssocID="{0E903484-D870-44F7-895A-9F38B6D52726}" presName="descendantText" presStyleLbl="alignAccFollowNode1" presStyleIdx="0" presStyleCnt="6" custScaleY="118752">
        <dgm:presLayoutVars>
          <dgm:bulletEnabled val="1"/>
        </dgm:presLayoutVars>
      </dgm:prSet>
      <dgm:spPr/>
    </dgm:pt>
    <dgm:pt modelId="{06975CB5-E326-4311-B767-3F42D5962EEB}" type="pres">
      <dgm:prSet presAssocID="{E6C0CB2C-17CA-418C-A68C-33CDEC2605D6}" presName="sp" presStyleCnt="0"/>
      <dgm:spPr/>
    </dgm:pt>
    <dgm:pt modelId="{BB41B841-A941-48C8-873D-D15A89E0F4D9}" type="pres">
      <dgm:prSet presAssocID="{E984A575-152A-49A3-9192-6F50E41D9F39}" presName="linNode" presStyleCnt="0"/>
      <dgm:spPr/>
    </dgm:pt>
    <dgm:pt modelId="{A0E3459C-68FA-40C5-9AA1-3592DC82366A}" type="pres">
      <dgm:prSet presAssocID="{E984A575-152A-49A3-9192-6F50E41D9F39}" presName="parentText" presStyleLbl="node1" presStyleIdx="1" presStyleCnt="6">
        <dgm:presLayoutVars>
          <dgm:chMax val="1"/>
          <dgm:bulletEnabled val="1"/>
        </dgm:presLayoutVars>
      </dgm:prSet>
      <dgm:spPr/>
    </dgm:pt>
    <dgm:pt modelId="{6D711A5E-328D-4894-B184-582335AD5038}" type="pres">
      <dgm:prSet presAssocID="{E984A575-152A-49A3-9192-6F50E41D9F39}" presName="descendantText" presStyleLbl="alignAccFollowNode1" presStyleIdx="1" presStyleCnt="6" custLinFactNeighborX="0">
        <dgm:presLayoutVars>
          <dgm:bulletEnabled val="1"/>
        </dgm:presLayoutVars>
      </dgm:prSet>
      <dgm:spPr/>
    </dgm:pt>
    <dgm:pt modelId="{7394B8D7-3F2E-489E-89EC-C5D898A84DD6}" type="pres">
      <dgm:prSet presAssocID="{A715952F-09AC-4249-8F82-EEF2F05D4CC1}" presName="sp" presStyleCnt="0"/>
      <dgm:spPr/>
    </dgm:pt>
    <dgm:pt modelId="{EB5D5A8F-5295-4705-BB97-C89E9C4E974D}" type="pres">
      <dgm:prSet presAssocID="{BD120DD3-6272-4EA1-A655-E87AF8E25B48}" presName="linNode" presStyleCnt="0"/>
      <dgm:spPr/>
    </dgm:pt>
    <dgm:pt modelId="{A8272A18-A0CC-444B-9242-6D7057FD2D59}" type="pres">
      <dgm:prSet presAssocID="{BD120DD3-6272-4EA1-A655-E87AF8E25B48}" presName="parentText" presStyleLbl="node1" presStyleIdx="2" presStyleCnt="6">
        <dgm:presLayoutVars>
          <dgm:chMax val="1"/>
          <dgm:bulletEnabled val="1"/>
        </dgm:presLayoutVars>
      </dgm:prSet>
      <dgm:spPr/>
    </dgm:pt>
    <dgm:pt modelId="{54381FE1-C3D9-4F69-A119-0A15FF99FCAD}" type="pres">
      <dgm:prSet presAssocID="{BD120DD3-6272-4EA1-A655-E87AF8E25B48}" presName="descendantText" presStyleLbl="alignAccFollowNode1" presStyleIdx="2" presStyleCnt="6">
        <dgm:presLayoutVars>
          <dgm:bulletEnabled val="1"/>
        </dgm:presLayoutVars>
      </dgm:prSet>
      <dgm:spPr/>
    </dgm:pt>
    <dgm:pt modelId="{A29E7AF1-AE01-4546-A228-E94172E1822C}" type="pres">
      <dgm:prSet presAssocID="{94ED3BE8-E345-4E71-B8AD-1B836800B99E}" presName="sp" presStyleCnt="0"/>
      <dgm:spPr/>
    </dgm:pt>
    <dgm:pt modelId="{C3778AFB-7406-49A6-9928-584F037F6A61}" type="pres">
      <dgm:prSet presAssocID="{969A8A62-4E00-47B4-AC94-1E1A78D659DA}" presName="linNode" presStyleCnt="0"/>
      <dgm:spPr/>
    </dgm:pt>
    <dgm:pt modelId="{16221E37-B9F4-47A0-8275-189056955A1E}" type="pres">
      <dgm:prSet presAssocID="{969A8A62-4E00-47B4-AC94-1E1A78D659DA}" presName="parentText" presStyleLbl="node1" presStyleIdx="3" presStyleCnt="6">
        <dgm:presLayoutVars>
          <dgm:chMax val="1"/>
          <dgm:bulletEnabled val="1"/>
        </dgm:presLayoutVars>
      </dgm:prSet>
      <dgm:spPr/>
    </dgm:pt>
    <dgm:pt modelId="{89F716B6-E74C-4711-BC98-C29DA924DD95}" type="pres">
      <dgm:prSet presAssocID="{969A8A62-4E00-47B4-AC94-1E1A78D659DA}" presName="descendantText" presStyleLbl="alignAccFollowNode1" presStyleIdx="3" presStyleCnt="6">
        <dgm:presLayoutVars>
          <dgm:bulletEnabled val="1"/>
        </dgm:presLayoutVars>
      </dgm:prSet>
      <dgm:spPr/>
    </dgm:pt>
    <dgm:pt modelId="{ADD99B4F-7906-4C8E-BD93-EF6EB51B34CA}" type="pres">
      <dgm:prSet presAssocID="{179FBBB6-15E4-4FDD-9FDC-8A97152003DB}" presName="sp" presStyleCnt="0"/>
      <dgm:spPr/>
    </dgm:pt>
    <dgm:pt modelId="{6F50EF77-2734-409C-9FAF-0221AE944F48}" type="pres">
      <dgm:prSet presAssocID="{626EA2B6-1A18-4D0F-B20F-15AB1402558E}" presName="linNode" presStyleCnt="0"/>
      <dgm:spPr/>
    </dgm:pt>
    <dgm:pt modelId="{7D9742E5-3623-41B2-B729-C6B0838D6881}" type="pres">
      <dgm:prSet presAssocID="{626EA2B6-1A18-4D0F-B20F-15AB1402558E}" presName="parentText" presStyleLbl="node1" presStyleIdx="4" presStyleCnt="6">
        <dgm:presLayoutVars>
          <dgm:chMax val="1"/>
          <dgm:bulletEnabled val="1"/>
        </dgm:presLayoutVars>
      </dgm:prSet>
      <dgm:spPr/>
    </dgm:pt>
    <dgm:pt modelId="{56956ADA-6801-4683-9B39-A0064FCA3804}" type="pres">
      <dgm:prSet presAssocID="{626EA2B6-1A18-4D0F-B20F-15AB1402558E}" presName="descendantText" presStyleLbl="alignAccFollowNode1" presStyleIdx="4" presStyleCnt="6">
        <dgm:presLayoutVars>
          <dgm:bulletEnabled val="1"/>
        </dgm:presLayoutVars>
      </dgm:prSet>
      <dgm:spPr/>
    </dgm:pt>
    <dgm:pt modelId="{1853F281-BBFE-49EE-B374-97CFC31E3F78}" type="pres">
      <dgm:prSet presAssocID="{B5BF09D7-55F1-4A2B-8EF2-92FFBF8C656A}" presName="sp" presStyleCnt="0"/>
      <dgm:spPr/>
    </dgm:pt>
    <dgm:pt modelId="{21ABD8EB-286B-4F62-84C9-BFDE1A88A587}" type="pres">
      <dgm:prSet presAssocID="{1FEFED4D-EA93-4016-9F56-FCEE5AAD4DBC}" presName="linNode" presStyleCnt="0"/>
      <dgm:spPr/>
    </dgm:pt>
    <dgm:pt modelId="{4A008AB2-DEED-4FF4-A434-6DE233A7AC71}" type="pres">
      <dgm:prSet presAssocID="{1FEFED4D-EA93-4016-9F56-FCEE5AAD4DBC}" presName="parentText" presStyleLbl="node1" presStyleIdx="5" presStyleCnt="6">
        <dgm:presLayoutVars>
          <dgm:chMax val="1"/>
          <dgm:bulletEnabled val="1"/>
        </dgm:presLayoutVars>
      </dgm:prSet>
      <dgm:spPr/>
    </dgm:pt>
    <dgm:pt modelId="{03B2E461-7490-443A-A38D-B2446C3929BB}" type="pres">
      <dgm:prSet presAssocID="{1FEFED4D-EA93-4016-9F56-FCEE5AAD4DBC}" presName="descendantText" presStyleLbl="alignAccFollowNode1" presStyleIdx="5" presStyleCnt="6">
        <dgm:presLayoutVars>
          <dgm:bulletEnabled val="1"/>
        </dgm:presLayoutVars>
      </dgm:prSet>
      <dgm:spPr/>
    </dgm:pt>
  </dgm:ptLst>
  <dgm:cxnLst>
    <dgm:cxn modelId="{8DB4F908-3E84-4D14-AB93-502BF5AA433C}" type="presOf" srcId="{E984A575-152A-49A3-9192-6F50E41D9F39}" destId="{A0E3459C-68FA-40C5-9AA1-3592DC82366A}" srcOrd="0" destOrd="0" presId="urn:microsoft.com/office/officeart/2005/8/layout/vList5"/>
    <dgm:cxn modelId="{60D9590B-F4DF-4210-89EA-60D09E143A1A}" type="presOf" srcId="{B1AFA127-2CE1-4037-A4DA-FFD70780C837}" destId="{56956ADA-6801-4683-9B39-A0064FCA3804}" srcOrd="0" destOrd="0" presId="urn:microsoft.com/office/officeart/2005/8/layout/vList5"/>
    <dgm:cxn modelId="{642DB62A-5BB0-42D9-9028-500AACEC07D1}" type="presOf" srcId="{626EA2B6-1A18-4D0F-B20F-15AB1402558E}" destId="{7D9742E5-3623-41B2-B729-C6B0838D6881}" srcOrd="0" destOrd="0" presId="urn:microsoft.com/office/officeart/2005/8/layout/vList5"/>
    <dgm:cxn modelId="{06DB133C-7588-41AF-A96E-37B5DB256CEC}" srcId="{1FEFED4D-EA93-4016-9F56-FCEE5AAD4DBC}" destId="{16446BE7-5637-4B86-B08E-AF1DB60243C2}" srcOrd="0" destOrd="0" parTransId="{54F44ECB-9E68-4F23-B66E-0AF37B6E07DA}" sibTransId="{E4A504E3-F7AC-413D-92EF-70E1F63957FD}"/>
    <dgm:cxn modelId="{67BA6140-4961-4C0C-9BEC-C316546E3237}" type="presOf" srcId="{9712B5CD-ED61-4426-AF87-0358ACC2543E}" destId="{6D711A5E-328D-4894-B184-582335AD5038}" srcOrd="0" destOrd="0" presId="urn:microsoft.com/office/officeart/2005/8/layout/vList5"/>
    <dgm:cxn modelId="{B4542145-A723-4993-928A-28AA9E805754}" srcId="{6C2DD555-38DF-4142-8F25-9AE31CB118AB}" destId="{0E903484-D870-44F7-895A-9F38B6D52726}" srcOrd="0" destOrd="0" parTransId="{5CF6365C-CF57-4727-B7A1-943D9D830721}" sibTransId="{E6C0CB2C-17CA-418C-A68C-33CDEC2605D6}"/>
    <dgm:cxn modelId="{7515B865-BE5A-4DBE-AA60-9BF76CF47560}" srcId="{6C2DD555-38DF-4142-8F25-9AE31CB118AB}" destId="{969A8A62-4E00-47B4-AC94-1E1A78D659DA}" srcOrd="3" destOrd="0" parTransId="{B2564A53-521B-456E-9759-D4F7D05008D9}" sibTransId="{179FBBB6-15E4-4FDD-9FDC-8A97152003DB}"/>
    <dgm:cxn modelId="{DFAE2F46-6536-4A59-8311-99AA55C5DF0E}" srcId="{E984A575-152A-49A3-9192-6F50E41D9F39}" destId="{9712B5CD-ED61-4426-AF87-0358ACC2543E}" srcOrd="0" destOrd="0" parTransId="{1F6AF671-7F1B-4906-89EF-BFB3AB0C1574}" sibTransId="{62C41F10-7812-472C-90CB-76CD4E85147C}"/>
    <dgm:cxn modelId="{FB98E046-4332-4FF5-91B1-AAAB78D807D1}" srcId="{626EA2B6-1A18-4D0F-B20F-15AB1402558E}" destId="{B1AFA127-2CE1-4037-A4DA-FFD70780C837}" srcOrd="0" destOrd="0" parTransId="{4A9399E1-480B-4A18-9A4F-76FFD7BB1B86}" sibTransId="{4026F372-25DE-4436-AC5B-FBFECDCB7BC1}"/>
    <dgm:cxn modelId="{6002CA4E-B96C-43C9-80D9-BA3E447A3B10}" srcId="{6C2DD555-38DF-4142-8F25-9AE31CB118AB}" destId="{626EA2B6-1A18-4D0F-B20F-15AB1402558E}" srcOrd="4" destOrd="0" parTransId="{D65436B6-FDA1-4637-88D6-0D0EC9460876}" sibTransId="{B5BF09D7-55F1-4A2B-8EF2-92FFBF8C656A}"/>
    <dgm:cxn modelId="{3BEFA689-AB06-4D75-BCA6-6BD004B8F00C}" type="presOf" srcId="{16446BE7-5637-4B86-B08E-AF1DB60243C2}" destId="{03B2E461-7490-443A-A38D-B2446C3929BB}" srcOrd="0" destOrd="0" presId="urn:microsoft.com/office/officeart/2005/8/layout/vList5"/>
    <dgm:cxn modelId="{92F54D8B-A3E5-43A2-A5BA-1FBF61DC49E0}" type="presOf" srcId="{65F82060-8546-48B9-B5CB-900FD83C14B7}" destId="{60742064-8929-4CFA-8D22-D3750A7DFA03}" srcOrd="0" destOrd="0" presId="urn:microsoft.com/office/officeart/2005/8/layout/vList5"/>
    <dgm:cxn modelId="{940FFE8E-CBBC-4A98-9985-8887E0BDBD44}" srcId="{6C2DD555-38DF-4142-8F25-9AE31CB118AB}" destId="{1FEFED4D-EA93-4016-9F56-FCEE5AAD4DBC}" srcOrd="5" destOrd="0" parTransId="{C0FE6CA6-7664-4A89-87B5-3A9A840462CA}" sibTransId="{DE0B8372-4909-4435-A7A3-39FA8AB0F3A9}"/>
    <dgm:cxn modelId="{4493D098-752F-4560-8F03-5E079FE4DA55}" srcId="{6C2DD555-38DF-4142-8F25-9AE31CB118AB}" destId="{E984A575-152A-49A3-9192-6F50E41D9F39}" srcOrd="1" destOrd="0" parTransId="{E45B9DF8-7B0A-45B9-B3B1-155B58688FE2}" sibTransId="{A715952F-09AC-4249-8F82-EEF2F05D4CC1}"/>
    <dgm:cxn modelId="{3DDF35A0-6C4B-4EBB-8AAD-2BF0763D0BBC}" srcId="{969A8A62-4E00-47B4-AC94-1E1A78D659DA}" destId="{A2E7AB26-4A55-4979-8680-57C350D04598}" srcOrd="0" destOrd="0" parTransId="{B13691A8-6B9D-4556-975D-23F4FAD74232}" sibTransId="{AC21CB23-BCF3-4A31-9F12-762A0F293E1D}"/>
    <dgm:cxn modelId="{17292EA4-1548-4CF7-9D4A-2ECB0555401C}" type="presOf" srcId="{1FEFED4D-EA93-4016-9F56-FCEE5AAD4DBC}" destId="{4A008AB2-DEED-4FF4-A434-6DE233A7AC71}" srcOrd="0" destOrd="0" presId="urn:microsoft.com/office/officeart/2005/8/layout/vList5"/>
    <dgm:cxn modelId="{8B45DAB1-5345-4B9E-B57C-45E55AB5524E}" srcId="{6C2DD555-38DF-4142-8F25-9AE31CB118AB}" destId="{BD120DD3-6272-4EA1-A655-E87AF8E25B48}" srcOrd="2" destOrd="0" parTransId="{2636E2F3-6901-4EAC-BDA9-EE5A989DEE2F}" sibTransId="{94ED3BE8-E345-4E71-B8AD-1B836800B99E}"/>
    <dgm:cxn modelId="{A0EB10BB-2058-49C2-ACA8-15607B0D7AA3}" type="presOf" srcId="{A2E7AB26-4A55-4979-8680-57C350D04598}" destId="{89F716B6-E74C-4711-BC98-C29DA924DD95}" srcOrd="0" destOrd="0" presId="urn:microsoft.com/office/officeart/2005/8/layout/vList5"/>
    <dgm:cxn modelId="{51FFD6BB-9CA3-40AB-B168-02FF3C62CB49}" srcId="{BD120DD3-6272-4EA1-A655-E87AF8E25B48}" destId="{8DDA8455-7D16-4D78-AA1A-56897F5A5F67}" srcOrd="0" destOrd="0" parTransId="{A20E2091-A608-40C7-960B-69AE589F230C}" sibTransId="{4720CE00-A5BD-4AA6-AE85-EE47523240CD}"/>
    <dgm:cxn modelId="{BD656CC0-57D6-4FB1-B8A4-82C073E5B0DB}" type="presOf" srcId="{6C2DD555-38DF-4142-8F25-9AE31CB118AB}" destId="{F40F7C5C-60B0-49D4-A959-62AB17F7B45A}" srcOrd="0" destOrd="0" presId="urn:microsoft.com/office/officeart/2005/8/layout/vList5"/>
    <dgm:cxn modelId="{147D6AC9-4A1D-4F12-914F-6D5F48E9D997}" type="presOf" srcId="{0E903484-D870-44F7-895A-9F38B6D52726}" destId="{B3DEDF97-BEA6-427E-A2BB-423185FA9CC6}" srcOrd="0" destOrd="0" presId="urn:microsoft.com/office/officeart/2005/8/layout/vList5"/>
    <dgm:cxn modelId="{664CA5D6-9D7A-4CC7-A5D5-35ED724BF95E}" type="presOf" srcId="{969A8A62-4E00-47B4-AC94-1E1A78D659DA}" destId="{16221E37-B9F4-47A0-8275-189056955A1E}" srcOrd="0" destOrd="0" presId="urn:microsoft.com/office/officeart/2005/8/layout/vList5"/>
    <dgm:cxn modelId="{24B5A9D8-3778-477E-8BF8-217FE6AAE503}" type="presOf" srcId="{8DDA8455-7D16-4D78-AA1A-56897F5A5F67}" destId="{54381FE1-C3D9-4F69-A119-0A15FF99FCAD}" srcOrd="0" destOrd="0" presId="urn:microsoft.com/office/officeart/2005/8/layout/vList5"/>
    <dgm:cxn modelId="{163377E8-D727-4262-9644-8BA043793389}" srcId="{0E903484-D870-44F7-895A-9F38B6D52726}" destId="{65F82060-8546-48B9-B5CB-900FD83C14B7}" srcOrd="0" destOrd="0" parTransId="{A4FAC9FE-FC84-4721-B357-D8341125886E}" sibTransId="{80560EF2-A178-4126-B092-A4723A7AD8B5}"/>
    <dgm:cxn modelId="{9F23E7E8-E18B-49A2-80FD-BA0C92DAEFFD}" type="presOf" srcId="{BD120DD3-6272-4EA1-A655-E87AF8E25B48}" destId="{A8272A18-A0CC-444B-9242-6D7057FD2D59}" srcOrd="0" destOrd="0" presId="urn:microsoft.com/office/officeart/2005/8/layout/vList5"/>
    <dgm:cxn modelId="{71A2195A-ACD2-4873-AB73-4F39E1ADD7C8}" type="presParOf" srcId="{F40F7C5C-60B0-49D4-A959-62AB17F7B45A}" destId="{2B6F55F1-EE66-44AF-BFEA-56F0228864E8}" srcOrd="0" destOrd="0" presId="urn:microsoft.com/office/officeart/2005/8/layout/vList5"/>
    <dgm:cxn modelId="{E9E0A228-CF80-4972-A216-0D8F4585B066}" type="presParOf" srcId="{2B6F55F1-EE66-44AF-BFEA-56F0228864E8}" destId="{B3DEDF97-BEA6-427E-A2BB-423185FA9CC6}" srcOrd="0" destOrd="0" presId="urn:microsoft.com/office/officeart/2005/8/layout/vList5"/>
    <dgm:cxn modelId="{B8D43C12-865D-4AFF-BEBC-7E3366357E2C}" type="presParOf" srcId="{2B6F55F1-EE66-44AF-BFEA-56F0228864E8}" destId="{60742064-8929-4CFA-8D22-D3750A7DFA03}" srcOrd="1" destOrd="0" presId="urn:microsoft.com/office/officeart/2005/8/layout/vList5"/>
    <dgm:cxn modelId="{9D14E39D-0680-419E-B87F-88BD766CA1DE}" type="presParOf" srcId="{F40F7C5C-60B0-49D4-A959-62AB17F7B45A}" destId="{06975CB5-E326-4311-B767-3F42D5962EEB}" srcOrd="1" destOrd="0" presId="urn:microsoft.com/office/officeart/2005/8/layout/vList5"/>
    <dgm:cxn modelId="{0F2D506F-EC4C-4F67-B71B-732E12CE755B}" type="presParOf" srcId="{F40F7C5C-60B0-49D4-A959-62AB17F7B45A}" destId="{BB41B841-A941-48C8-873D-D15A89E0F4D9}" srcOrd="2" destOrd="0" presId="urn:microsoft.com/office/officeart/2005/8/layout/vList5"/>
    <dgm:cxn modelId="{E8229450-5273-4DB0-A1C2-34400DBC41E9}" type="presParOf" srcId="{BB41B841-A941-48C8-873D-D15A89E0F4D9}" destId="{A0E3459C-68FA-40C5-9AA1-3592DC82366A}" srcOrd="0" destOrd="0" presId="urn:microsoft.com/office/officeart/2005/8/layout/vList5"/>
    <dgm:cxn modelId="{BE1193DF-53B8-4FED-B7A0-5744ACE8835C}" type="presParOf" srcId="{BB41B841-A941-48C8-873D-D15A89E0F4D9}" destId="{6D711A5E-328D-4894-B184-582335AD5038}" srcOrd="1" destOrd="0" presId="urn:microsoft.com/office/officeart/2005/8/layout/vList5"/>
    <dgm:cxn modelId="{06947F3D-6A5B-4FC5-854A-FAAFD31BA076}" type="presParOf" srcId="{F40F7C5C-60B0-49D4-A959-62AB17F7B45A}" destId="{7394B8D7-3F2E-489E-89EC-C5D898A84DD6}" srcOrd="3" destOrd="0" presId="urn:microsoft.com/office/officeart/2005/8/layout/vList5"/>
    <dgm:cxn modelId="{495A0673-E4C9-43BF-B293-ED9C4390BBCF}" type="presParOf" srcId="{F40F7C5C-60B0-49D4-A959-62AB17F7B45A}" destId="{EB5D5A8F-5295-4705-BB97-C89E9C4E974D}" srcOrd="4" destOrd="0" presId="urn:microsoft.com/office/officeart/2005/8/layout/vList5"/>
    <dgm:cxn modelId="{E26EFC85-D874-4D21-AC26-B85305F85893}" type="presParOf" srcId="{EB5D5A8F-5295-4705-BB97-C89E9C4E974D}" destId="{A8272A18-A0CC-444B-9242-6D7057FD2D59}" srcOrd="0" destOrd="0" presId="urn:microsoft.com/office/officeart/2005/8/layout/vList5"/>
    <dgm:cxn modelId="{447F9307-51C3-4BF7-ACC2-E0C433703BF2}" type="presParOf" srcId="{EB5D5A8F-5295-4705-BB97-C89E9C4E974D}" destId="{54381FE1-C3D9-4F69-A119-0A15FF99FCAD}" srcOrd="1" destOrd="0" presId="urn:microsoft.com/office/officeart/2005/8/layout/vList5"/>
    <dgm:cxn modelId="{7255001C-DD92-405C-83CE-FDF5F4D05C85}" type="presParOf" srcId="{F40F7C5C-60B0-49D4-A959-62AB17F7B45A}" destId="{A29E7AF1-AE01-4546-A228-E94172E1822C}" srcOrd="5" destOrd="0" presId="urn:microsoft.com/office/officeart/2005/8/layout/vList5"/>
    <dgm:cxn modelId="{99EFECEA-66B4-4B9D-97D5-97D8CFBCE897}" type="presParOf" srcId="{F40F7C5C-60B0-49D4-A959-62AB17F7B45A}" destId="{C3778AFB-7406-49A6-9928-584F037F6A61}" srcOrd="6" destOrd="0" presId="urn:microsoft.com/office/officeart/2005/8/layout/vList5"/>
    <dgm:cxn modelId="{94CEBCD8-A3CB-4823-934C-35ED893D6A1D}" type="presParOf" srcId="{C3778AFB-7406-49A6-9928-584F037F6A61}" destId="{16221E37-B9F4-47A0-8275-189056955A1E}" srcOrd="0" destOrd="0" presId="urn:microsoft.com/office/officeart/2005/8/layout/vList5"/>
    <dgm:cxn modelId="{4A18823D-3A2E-4E36-8282-A2A6F9BAC46B}" type="presParOf" srcId="{C3778AFB-7406-49A6-9928-584F037F6A61}" destId="{89F716B6-E74C-4711-BC98-C29DA924DD95}" srcOrd="1" destOrd="0" presId="urn:microsoft.com/office/officeart/2005/8/layout/vList5"/>
    <dgm:cxn modelId="{DEA71982-0607-4812-8BF8-E9CD5066583E}" type="presParOf" srcId="{F40F7C5C-60B0-49D4-A959-62AB17F7B45A}" destId="{ADD99B4F-7906-4C8E-BD93-EF6EB51B34CA}" srcOrd="7" destOrd="0" presId="urn:microsoft.com/office/officeart/2005/8/layout/vList5"/>
    <dgm:cxn modelId="{C4EDD2D3-F596-4AD3-AA15-0331480C8D84}" type="presParOf" srcId="{F40F7C5C-60B0-49D4-A959-62AB17F7B45A}" destId="{6F50EF77-2734-409C-9FAF-0221AE944F48}" srcOrd="8" destOrd="0" presId="urn:microsoft.com/office/officeart/2005/8/layout/vList5"/>
    <dgm:cxn modelId="{43B30633-1CC0-45E4-9DF7-523332DEFCC9}" type="presParOf" srcId="{6F50EF77-2734-409C-9FAF-0221AE944F48}" destId="{7D9742E5-3623-41B2-B729-C6B0838D6881}" srcOrd="0" destOrd="0" presId="urn:microsoft.com/office/officeart/2005/8/layout/vList5"/>
    <dgm:cxn modelId="{395FED36-21BD-408A-A518-3498A15305F3}" type="presParOf" srcId="{6F50EF77-2734-409C-9FAF-0221AE944F48}" destId="{56956ADA-6801-4683-9B39-A0064FCA3804}" srcOrd="1" destOrd="0" presId="urn:microsoft.com/office/officeart/2005/8/layout/vList5"/>
    <dgm:cxn modelId="{78E22277-8835-4743-A46F-346A031C3C61}" type="presParOf" srcId="{F40F7C5C-60B0-49D4-A959-62AB17F7B45A}" destId="{1853F281-BBFE-49EE-B374-97CFC31E3F78}" srcOrd="9" destOrd="0" presId="urn:microsoft.com/office/officeart/2005/8/layout/vList5"/>
    <dgm:cxn modelId="{E7397782-2732-47DD-B860-BA7A574ACB8C}" type="presParOf" srcId="{F40F7C5C-60B0-49D4-A959-62AB17F7B45A}" destId="{21ABD8EB-286B-4F62-84C9-BFDE1A88A587}" srcOrd="10" destOrd="0" presId="urn:microsoft.com/office/officeart/2005/8/layout/vList5"/>
    <dgm:cxn modelId="{0C6A5C50-6E60-43D1-AA78-6AEBCA9090A5}" type="presParOf" srcId="{21ABD8EB-286B-4F62-84C9-BFDE1A88A587}" destId="{4A008AB2-DEED-4FF4-A434-6DE233A7AC71}" srcOrd="0" destOrd="0" presId="urn:microsoft.com/office/officeart/2005/8/layout/vList5"/>
    <dgm:cxn modelId="{B9F19DB7-A9AE-4B1C-9C18-9CE2FBBF4EFF}" type="presParOf" srcId="{21ABD8EB-286B-4F62-84C9-BFDE1A88A587}" destId="{03B2E461-7490-443A-A38D-B2446C3929B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087AA6-50E8-42E7-BE8D-B121708BC0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082B13-1D5C-482A-8A5A-BF06FE90A9B5}">
      <dgm:prSet/>
      <dgm:spPr>
        <a:solidFill>
          <a:srgbClr val="2E75B6"/>
        </a:solidFill>
      </dgm:spPr>
      <dgm:t>
        <a:bodyPr/>
        <a:lstStyle/>
        <a:p>
          <a:r>
            <a:rPr lang="en-US" dirty="0"/>
            <a:t>Mission for serving needs of low-income, very low-income and extremely low-income families in the PHA's jurisdiction</a:t>
          </a:r>
        </a:p>
      </dgm:t>
    </dgm:pt>
    <dgm:pt modelId="{985FEB05-EF18-4443-A4EA-66CF9E89DB5D}" type="parTrans" cxnId="{7ACA1069-B221-4A19-8D4C-9D0099E3B661}">
      <dgm:prSet/>
      <dgm:spPr/>
      <dgm:t>
        <a:bodyPr/>
        <a:lstStyle/>
        <a:p>
          <a:endParaRPr lang="en-US"/>
        </a:p>
      </dgm:t>
    </dgm:pt>
    <dgm:pt modelId="{C656B72A-FB1C-408F-89D3-E4E506BBF614}" type="sibTrans" cxnId="{7ACA1069-B221-4A19-8D4C-9D0099E3B661}">
      <dgm:prSet/>
      <dgm:spPr/>
      <dgm:t>
        <a:bodyPr/>
        <a:lstStyle/>
        <a:p>
          <a:endParaRPr lang="en-US"/>
        </a:p>
      </dgm:t>
    </dgm:pt>
    <dgm:pt modelId="{036A6661-DABF-486B-A3E7-F299ADC75379}">
      <dgm:prSet/>
      <dgm:spPr>
        <a:solidFill>
          <a:srgbClr val="2E75B6"/>
        </a:solidFill>
      </dgm:spPr>
      <dgm:t>
        <a:bodyPr/>
        <a:lstStyle/>
        <a:p>
          <a:r>
            <a:rPr lang="en-US" dirty="0"/>
            <a:t>May be the same mission as HUD's or a different mission</a:t>
          </a:r>
        </a:p>
      </dgm:t>
    </dgm:pt>
    <dgm:pt modelId="{B0F552B2-1EEF-43DA-A1F2-C7CF1602A8F6}" type="parTrans" cxnId="{B0FDB799-87D8-4834-820E-17C0D4A4E3C4}">
      <dgm:prSet/>
      <dgm:spPr/>
      <dgm:t>
        <a:bodyPr/>
        <a:lstStyle/>
        <a:p>
          <a:endParaRPr lang="en-US"/>
        </a:p>
      </dgm:t>
    </dgm:pt>
    <dgm:pt modelId="{19868E04-9832-49CE-AC9D-461BD69E5DF3}" type="sibTrans" cxnId="{B0FDB799-87D8-4834-820E-17C0D4A4E3C4}">
      <dgm:prSet/>
      <dgm:spPr/>
      <dgm:t>
        <a:bodyPr/>
        <a:lstStyle/>
        <a:p>
          <a:endParaRPr lang="en-US"/>
        </a:p>
      </dgm:t>
    </dgm:pt>
    <dgm:pt modelId="{EE4D6AB8-C5D7-4C17-B28F-C6FB8ECD6B3F}">
      <dgm:prSet/>
      <dgm:spPr>
        <a:solidFill>
          <a:srgbClr val="2E75B6"/>
        </a:solidFill>
      </dgm:spPr>
      <dgm:t>
        <a:bodyPr/>
        <a:lstStyle/>
        <a:p>
          <a:r>
            <a:rPr lang="en-US" dirty="0"/>
            <a:t>HUD’s Mission: </a:t>
          </a:r>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https://www.hud.gov/about/mission</a:t>
          </a:r>
          <a:endParaRPr lang="en-US" dirty="0">
            <a:solidFill>
              <a:schemeClr val="bg1"/>
            </a:solidFill>
          </a:endParaRPr>
        </a:p>
      </dgm:t>
    </dgm:pt>
    <dgm:pt modelId="{7C3A98DD-6473-4A77-A4FD-5ACFAFB60572}" type="parTrans" cxnId="{7A56ACED-B8F3-4524-9007-71CDB4ABF91B}">
      <dgm:prSet/>
      <dgm:spPr/>
      <dgm:t>
        <a:bodyPr/>
        <a:lstStyle/>
        <a:p>
          <a:endParaRPr lang="en-US"/>
        </a:p>
      </dgm:t>
    </dgm:pt>
    <dgm:pt modelId="{82E3E145-CCAB-4E9E-BB51-013FEA52603F}" type="sibTrans" cxnId="{7A56ACED-B8F3-4524-9007-71CDB4ABF91B}">
      <dgm:prSet/>
      <dgm:spPr/>
      <dgm:t>
        <a:bodyPr/>
        <a:lstStyle/>
        <a:p>
          <a:endParaRPr lang="en-US"/>
        </a:p>
      </dgm:t>
    </dgm:pt>
    <dgm:pt modelId="{C3804DB9-EE82-4245-BD91-2236695AF42F}">
      <dgm:prSet/>
      <dgm:spPr/>
      <dgm:t>
        <a:bodyPr/>
        <a:lstStyle/>
        <a:p>
          <a:r>
            <a:rPr lang="en-US" i="1" dirty="0"/>
            <a:t>HUD's mission is to create strong, sustainable, inclusive communities and quality affordable homes for all</a:t>
          </a:r>
          <a:r>
            <a:rPr lang="en-US" i="1"/>
            <a:t>. </a:t>
          </a:r>
          <a:endParaRPr lang="en-US" dirty="0"/>
        </a:p>
      </dgm:t>
    </dgm:pt>
    <dgm:pt modelId="{09349561-036A-41D8-832C-2D21D783136E}" type="parTrans" cxnId="{9A858E29-3FBC-41E8-8C37-F9C03FE8B83A}">
      <dgm:prSet/>
      <dgm:spPr/>
      <dgm:t>
        <a:bodyPr/>
        <a:lstStyle/>
        <a:p>
          <a:endParaRPr lang="en-US"/>
        </a:p>
      </dgm:t>
    </dgm:pt>
    <dgm:pt modelId="{D8CC449A-6701-4014-B71D-618A419D93C7}" type="sibTrans" cxnId="{9A858E29-3FBC-41E8-8C37-F9C03FE8B83A}">
      <dgm:prSet/>
      <dgm:spPr/>
      <dgm:t>
        <a:bodyPr/>
        <a:lstStyle/>
        <a:p>
          <a:endParaRPr lang="en-US"/>
        </a:p>
      </dgm:t>
    </dgm:pt>
    <dgm:pt modelId="{3F51A058-BAD7-4F2B-9C11-06897005CF5E}" type="pres">
      <dgm:prSet presAssocID="{7B087AA6-50E8-42E7-BE8D-B121708BC081}" presName="linear" presStyleCnt="0">
        <dgm:presLayoutVars>
          <dgm:animLvl val="lvl"/>
          <dgm:resizeHandles val="exact"/>
        </dgm:presLayoutVars>
      </dgm:prSet>
      <dgm:spPr/>
    </dgm:pt>
    <dgm:pt modelId="{EF3385ED-923E-4462-8A5A-054540C21923}" type="pres">
      <dgm:prSet presAssocID="{CA082B13-1D5C-482A-8A5A-BF06FE90A9B5}" presName="parentText" presStyleLbl="node1" presStyleIdx="0" presStyleCnt="3">
        <dgm:presLayoutVars>
          <dgm:chMax val="0"/>
          <dgm:bulletEnabled val="1"/>
        </dgm:presLayoutVars>
      </dgm:prSet>
      <dgm:spPr/>
    </dgm:pt>
    <dgm:pt modelId="{6D665975-1E70-4284-BAC0-03D3352CF821}" type="pres">
      <dgm:prSet presAssocID="{C656B72A-FB1C-408F-89D3-E4E506BBF614}" presName="spacer" presStyleCnt="0"/>
      <dgm:spPr/>
    </dgm:pt>
    <dgm:pt modelId="{AC1F1B06-2688-4209-8B37-630820E2E474}" type="pres">
      <dgm:prSet presAssocID="{036A6661-DABF-486B-A3E7-F299ADC75379}" presName="parentText" presStyleLbl="node1" presStyleIdx="1" presStyleCnt="3">
        <dgm:presLayoutVars>
          <dgm:chMax val="0"/>
          <dgm:bulletEnabled val="1"/>
        </dgm:presLayoutVars>
      </dgm:prSet>
      <dgm:spPr/>
    </dgm:pt>
    <dgm:pt modelId="{818CF192-413D-4DD7-B023-C35F36D1E421}" type="pres">
      <dgm:prSet presAssocID="{19868E04-9832-49CE-AC9D-461BD69E5DF3}" presName="spacer" presStyleCnt="0"/>
      <dgm:spPr/>
    </dgm:pt>
    <dgm:pt modelId="{554FA1C0-678C-4019-BA6B-A1D7C0C290A8}" type="pres">
      <dgm:prSet presAssocID="{EE4D6AB8-C5D7-4C17-B28F-C6FB8ECD6B3F}" presName="parentText" presStyleLbl="node1" presStyleIdx="2" presStyleCnt="3">
        <dgm:presLayoutVars>
          <dgm:chMax val="0"/>
          <dgm:bulletEnabled val="1"/>
        </dgm:presLayoutVars>
      </dgm:prSet>
      <dgm:spPr/>
    </dgm:pt>
    <dgm:pt modelId="{04DA7555-A62F-424B-A7D1-32E3DDBA0DAC}" type="pres">
      <dgm:prSet presAssocID="{EE4D6AB8-C5D7-4C17-B28F-C6FB8ECD6B3F}" presName="childText" presStyleLbl="revTx" presStyleIdx="0" presStyleCnt="1">
        <dgm:presLayoutVars>
          <dgm:bulletEnabled val="1"/>
        </dgm:presLayoutVars>
      </dgm:prSet>
      <dgm:spPr/>
    </dgm:pt>
  </dgm:ptLst>
  <dgm:cxnLst>
    <dgm:cxn modelId="{9A858E29-3FBC-41E8-8C37-F9C03FE8B83A}" srcId="{EE4D6AB8-C5D7-4C17-B28F-C6FB8ECD6B3F}" destId="{C3804DB9-EE82-4245-BD91-2236695AF42F}" srcOrd="0" destOrd="0" parTransId="{09349561-036A-41D8-832C-2D21D783136E}" sibTransId="{D8CC449A-6701-4014-B71D-618A419D93C7}"/>
    <dgm:cxn modelId="{396A433F-99E9-4682-B4CB-7947575A69BF}" type="presOf" srcId="{C3804DB9-EE82-4245-BD91-2236695AF42F}" destId="{04DA7555-A62F-424B-A7D1-32E3DDBA0DAC}" srcOrd="0" destOrd="0" presId="urn:microsoft.com/office/officeart/2005/8/layout/vList2"/>
    <dgm:cxn modelId="{7ACA1069-B221-4A19-8D4C-9D0099E3B661}" srcId="{7B087AA6-50E8-42E7-BE8D-B121708BC081}" destId="{CA082B13-1D5C-482A-8A5A-BF06FE90A9B5}" srcOrd="0" destOrd="0" parTransId="{985FEB05-EF18-4443-A4EA-66CF9E89DB5D}" sibTransId="{C656B72A-FB1C-408F-89D3-E4E506BBF614}"/>
    <dgm:cxn modelId="{DDA28350-D9DE-48A2-8260-5C71E775F639}" type="presOf" srcId="{7B087AA6-50E8-42E7-BE8D-B121708BC081}" destId="{3F51A058-BAD7-4F2B-9C11-06897005CF5E}" srcOrd="0" destOrd="0" presId="urn:microsoft.com/office/officeart/2005/8/layout/vList2"/>
    <dgm:cxn modelId="{B0FDB799-87D8-4834-820E-17C0D4A4E3C4}" srcId="{7B087AA6-50E8-42E7-BE8D-B121708BC081}" destId="{036A6661-DABF-486B-A3E7-F299ADC75379}" srcOrd="1" destOrd="0" parTransId="{B0F552B2-1EEF-43DA-A1F2-C7CF1602A8F6}" sibTransId="{19868E04-9832-49CE-AC9D-461BD69E5DF3}"/>
    <dgm:cxn modelId="{A9917DAA-28B1-478F-B46A-582A5ED329A6}" type="presOf" srcId="{CA082B13-1D5C-482A-8A5A-BF06FE90A9B5}" destId="{EF3385ED-923E-4462-8A5A-054540C21923}" srcOrd="0" destOrd="0" presId="urn:microsoft.com/office/officeart/2005/8/layout/vList2"/>
    <dgm:cxn modelId="{FC9FC6C0-8726-4A2C-9E49-031382520672}" type="presOf" srcId="{EE4D6AB8-C5D7-4C17-B28F-C6FB8ECD6B3F}" destId="{554FA1C0-678C-4019-BA6B-A1D7C0C290A8}" srcOrd="0" destOrd="0" presId="urn:microsoft.com/office/officeart/2005/8/layout/vList2"/>
    <dgm:cxn modelId="{7A56ACED-B8F3-4524-9007-71CDB4ABF91B}" srcId="{7B087AA6-50E8-42E7-BE8D-B121708BC081}" destId="{EE4D6AB8-C5D7-4C17-B28F-C6FB8ECD6B3F}" srcOrd="2" destOrd="0" parTransId="{7C3A98DD-6473-4A77-A4FD-5ACFAFB60572}" sibTransId="{82E3E145-CCAB-4E9E-BB51-013FEA52603F}"/>
    <dgm:cxn modelId="{E28493F7-F3F9-4281-A74E-7A208FAE09A6}" type="presOf" srcId="{036A6661-DABF-486B-A3E7-F299ADC75379}" destId="{AC1F1B06-2688-4209-8B37-630820E2E474}" srcOrd="0" destOrd="0" presId="urn:microsoft.com/office/officeart/2005/8/layout/vList2"/>
    <dgm:cxn modelId="{80D8158D-EA53-49CD-A7B0-EA3F796A81CF}" type="presParOf" srcId="{3F51A058-BAD7-4F2B-9C11-06897005CF5E}" destId="{EF3385ED-923E-4462-8A5A-054540C21923}" srcOrd="0" destOrd="0" presId="urn:microsoft.com/office/officeart/2005/8/layout/vList2"/>
    <dgm:cxn modelId="{0A6846C4-FF56-423E-8235-F5806E709D48}" type="presParOf" srcId="{3F51A058-BAD7-4F2B-9C11-06897005CF5E}" destId="{6D665975-1E70-4284-BAC0-03D3352CF821}" srcOrd="1" destOrd="0" presId="urn:microsoft.com/office/officeart/2005/8/layout/vList2"/>
    <dgm:cxn modelId="{6B14EFDF-92A2-471E-8E6C-FA9E91995056}" type="presParOf" srcId="{3F51A058-BAD7-4F2B-9C11-06897005CF5E}" destId="{AC1F1B06-2688-4209-8B37-630820E2E474}" srcOrd="2" destOrd="0" presId="urn:microsoft.com/office/officeart/2005/8/layout/vList2"/>
    <dgm:cxn modelId="{F4EFBC0B-86AE-4075-8E1D-E57ED7690A0F}" type="presParOf" srcId="{3F51A058-BAD7-4F2B-9C11-06897005CF5E}" destId="{818CF192-413D-4DD7-B023-C35F36D1E421}" srcOrd="3" destOrd="0" presId="urn:microsoft.com/office/officeart/2005/8/layout/vList2"/>
    <dgm:cxn modelId="{EB90ECB1-E35A-4F4D-B36F-9F3F7BC6C7C1}" type="presParOf" srcId="{3F51A058-BAD7-4F2B-9C11-06897005CF5E}" destId="{554FA1C0-678C-4019-BA6B-A1D7C0C290A8}" srcOrd="4" destOrd="0" presId="urn:microsoft.com/office/officeart/2005/8/layout/vList2"/>
    <dgm:cxn modelId="{E4C35DE7-EDCC-446E-994B-D1E4F6F48AC8}" type="presParOf" srcId="{3F51A058-BAD7-4F2B-9C11-06897005CF5E}" destId="{04DA7555-A62F-424B-A7D1-32E3DDBA0DA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EFD1ED-648B-4D94-8415-D96E6C6DCAE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741CFD4-6576-4C2F-A858-0739E3020894}">
      <dgm:prSet custT="1"/>
      <dgm:spPr/>
      <dgm:t>
        <a:bodyPr/>
        <a:lstStyle/>
        <a:p>
          <a:pPr>
            <a:lnSpc>
              <a:spcPct val="100000"/>
            </a:lnSpc>
          </a:pPr>
          <a:r>
            <a:rPr lang="en-US" sz="2000" dirty="0"/>
            <a:t>Identify the PHA’s quantifiable goals and objectives that will enable the PHA to serve the needs of low- income, very low- income, and extremely low- income families for the next five years.  </a:t>
          </a:r>
        </a:p>
      </dgm:t>
    </dgm:pt>
    <dgm:pt modelId="{CE9C1090-9E9B-41CF-B441-36333347CF32}" type="parTrans" cxnId="{A256D22B-3BCE-4CF2-954D-9043024E6C98}">
      <dgm:prSet/>
      <dgm:spPr/>
      <dgm:t>
        <a:bodyPr/>
        <a:lstStyle/>
        <a:p>
          <a:endParaRPr lang="en-US"/>
        </a:p>
      </dgm:t>
    </dgm:pt>
    <dgm:pt modelId="{806F70DE-438E-408F-9EF0-2F0AA0A94F72}" type="sibTrans" cxnId="{A256D22B-3BCE-4CF2-954D-9043024E6C98}">
      <dgm:prSet/>
      <dgm:spPr/>
      <dgm:t>
        <a:bodyPr/>
        <a:lstStyle/>
        <a:p>
          <a:endParaRPr lang="en-US"/>
        </a:p>
      </dgm:t>
    </dgm:pt>
    <dgm:pt modelId="{642AA639-0B7C-4508-8170-90597B7A858B}">
      <dgm:prSet/>
      <dgm:spPr/>
      <dgm:t>
        <a:bodyPr/>
        <a:lstStyle/>
        <a:p>
          <a:pPr>
            <a:lnSpc>
              <a:spcPct val="100000"/>
            </a:lnSpc>
          </a:pPr>
          <a:r>
            <a:rPr lang="en-US" dirty="0"/>
            <a:t>Quantifiable Goals – </a:t>
          </a:r>
          <a:r>
            <a:rPr lang="en-US" dirty="0" err="1"/>
            <a:t>Eg</a:t>
          </a:r>
          <a:r>
            <a:rPr lang="en-US" dirty="0"/>
            <a:t>: improved PHAS/SEMAP scores(s), number of families served in the PH and/or HCV programs, self-sufficiency and homeownership goals, repositioning, increasing landlord participation, etc. </a:t>
          </a:r>
        </a:p>
      </dgm:t>
    </dgm:pt>
    <dgm:pt modelId="{4AA45E8D-249B-4B86-AAB3-3DE8829CA59B}" type="parTrans" cxnId="{9C77C7C9-F2B7-4297-A0B7-49F8663A63D0}">
      <dgm:prSet/>
      <dgm:spPr/>
      <dgm:t>
        <a:bodyPr/>
        <a:lstStyle/>
        <a:p>
          <a:endParaRPr lang="en-US"/>
        </a:p>
      </dgm:t>
    </dgm:pt>
    <dgm:pt modelId="{9ADCC2FE-87B2-433C-B2FA-21855A7CDFA1}" type="sibTrans" cxnId="{9C77C7C9-F2B7-4297-A0B7-49F8663A63D0}">
      <dgm:prSet/>
      <dgm:spPr/>
      <dgm:t>
        <a:bodyPr/>
        <a:lstStyle/>
        <a:p>
          <a:endParaRPr lang="en-US"/>
        </a:p>
      </dgm:t>
    </dgm:pt>
    <dgm:pt modelId="{0E5CB404-703E-462A-B3A4-656356FF32E8}" type="pres">
      <dgm:prSet presAssocID="{DFEFD1ED-648B-4D94-8415-D96E6C6DCAE9}" presName="root" presStyleCnt="0">
        <dgm:presLayoutVars>
          <dgm:dir/>
          <dgm:resizeHandles val="exact"/>
        </dgm:presLayoutVars>
      </dgm:prSet>
      <dgm:spPr/>
    </dgm:pt>
    <dgm:pt modelId="{2B7E7971-E87F-40F7-BBF8-E7DBF4A5380D}" type="pres">
      <dgm:prSet presAssocID="{B741CFD4-6576-4C2F-A858-0739E3020894}" presName="compNode" presStyleCnt="0"/>
      <dgm:spPr/>
    </dgm:pt>
    <dgm:pt modelId="{C422D728-0AEE-42DE-81DA-CAA76DD4F48B}" type="pres">
      <dgm:prSet presAssocID="{B741CFD4-6576-4C2F-A858-0739E3020894}" presName="bgRect" presStyleLbl="bgShp" presStyleIdx="0" presStyleCnt="2" custScaleY="128424" custLinFactNeighborY="-10986"/>
      <dgm:spPr/>
    </dgm:pt>
    <dgm:pt modelId="{E9C829E5-38BD-472E-8CAD-ECD67243A881}" type="pres">
      <dgm:prSet presAssocID="{B741CFD4-6576-4C2F-A858-0739E3020894}" presName="iconRect" presStyleLbl="node1" presStyleIdx="0" presStyleCnt="2" custScaleX="133857" custScaleY="13065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B9D4C1BD-8215-47A1-8249-3C783F77DEFF}" type="pres">
      <dgm:prSet presAssocID="{B741CFD4-6576-4C2F-A858-0739E3020894}" presName="spaceRect" presStyleCnt="0"/>
      <dgm:spPr/>
    </dgm:pt>
    <dgm:pt modelId="{E594C9D8-6048-491A-A35F-DFBEF93D349E}" type="pres">
      <dgm:prSet presAssocID="{B741CFD4-6576-4C2F-A858-0739E3020894}" presName="parTx" presStyleLbl="revTx" presStyleIdx="0" presStyleCnt="2">
        <dgm:presLayoutVars>
          <dgm:chMax val="0"/>
          <dgm:chPref val="0"/>
        </dgm:presLayoutVars>
      </dgm:prSet>
      <dgm:spPr/>
    </dgm:pt>
    <dgm:pt modelId="{0C72F9BF-0C86-4F5D-8C2C-735D2CC44819}" type="pres">
      <dgm:prSet presAssocID="{806F70DE-438E-408F-9EF0-2F0AA0A94F72}" presName="sibTrans" presStyleCnt="0"/>
      <dgm:spPr/>
    </dgm:pt>
    <dgm:pt modelId="{E191E627-450F-427C-BEA3-1FE079A3A5ED}" type="pres">
      <dgm:prSet presAssocID="{642AA639-0B7C-4508-8170-90597B7A858B}" presName="compNode" presStyleCnt="0"/>
      <dgm:spPr/>
    </dgm:pt>
    <dgm:pt modelId="{57449045-1368-488B-9A89-52A73F657BF3}" type="pres">
      <dgm:prSet presAssocID="{642AA639-0B7C-4508-8170-90597B7A858B}" presName="bgRect" presStyleLbl="bgShp" presStyleIdx="1" presStyleCnt="2" custScaleY="116113"/>
      <dgm:spPr/>
    </dgm:pt>
    <dgm:pt modelId="{CB4A6BE6-CD08-42DA-943C-909F2B84C3ED}" type="pres">
      <dgm:prSet presAssocID="{642AA639-0B7C-4508-8170-90597B7A858B}" presName="iconRect" presStyleLbl="node1" presStyleIdx="1" presStyleCnt="2" custScaleX="125640" custScaleY="12347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rget"/>
        </a:ext>
      </dgm:extLst>
    </dgm:pt>
    <dgm:pt modelId="{5ED8C9A4-5F6A-4947-8DCC-0ECDDD74399A}" type="pres">
      <dgm:prSet presAssocID="{642AA639-0B7C-4508-8170-90597B7A858B}" presName="spaceRect" presStyleCnt="0"/>
      <dgm:spPr/>
    </dgm:pt>
    <dgm:pt modelId="{99AD3D66-C937-4E01-AD6E-D5232D7DFCC0}" type="pres">
      <dgm:prSet presAssocID="{642AA639-0B7C-4508-8170-90597B7A858B}" presName="parTx" presStyleLbl="revTx" presStyleIdx="1" presStyleCnt="2" custScaleY="129447">
        <dgm:presLayoutVars>
          <dgm:chMax val="0"/>
          <dgm:chPref val="0"/>
        </dgm:presLayoutVars>
      </dgm:prSet>
      <dgm:spPr/>
    </dgm:pt>
  </dgm:ptLst>
  <dgm:cxnLst>
    <dgm:cxn modelId="{A256D22B-3BCE-4CF2-954D-9043024E6C98}" srcId="{DFEFD1ED-648B-4D94-8415-D96E6C6DCAE9}" destId="{B741CFD4-6576-4C2F-A858-0739E3020894}" srcOrd="0" destOrd="0" parTransId="{CE9C1090-9E9B-41CF-B441-36333347CF32}" sibTransId="{806F70DE-438E-408F-9EF0-2F0AA0A94F72}"/>
    <dgm:cxn modelId="{1E9DA438-1619-4FB4-9DE5-0512CF7A4334}" type="presOf" srcId="{B741CFD4-6576-4C2F-A858-0739E3020894}" destId="{E594C9D8-6048-491A-A35F-DFBEF93D349E}" srcOrd="0" destOrd="0" presId="urn:microsoft.com/office/officeart/2018/2/layout/IconVerticalSolidList"/>
    <dgm:cxn modelId="{C3989DAF-31AA-4845-A95F-816659B878A9}" type="presOf" srcId="{642AA639-0B7C-4508-8170-90597B7A858B}" destId="{99AD3D66-C937-4E01-AD6E-D5232D7DFCC0}" srcOrd="0" destOrd="0" presId="urn:microsoft.com/office/officeart/2018/2/layout/IconVerticalSolidList"/>
    <dgm:cxn modelId="{9C77C7C9-F2B7-4297-A0B7-49F8663A63D0}" srcId="{DFEFD1ED-648B-4D94-8415-D96E6C6DCAE9}" destId="{642AA639-0B7C-4508-8170-90597B7A858B}" srcOrd="1" destOrd="0" parTransId="{4AA45E8D-249B-4B86-AAB3-3DE8829CA59B}" sibTransId="{9ADCC2FE-87B2-433C-B2FA-21855A7CDFA1}"/>
    <dgm:cxn modelId="{03351ED1-4483-477F-800C-1CAB12F32ACB}" type="presOf" srcId="{DFEFD1ED-648B-4D94-8415-D96E6C6DCAE9}" destId="{0E5CB404-703E-462A-B3A4-656356FF32E8}" srcOrd="0" destOrd="0" presId="urn:microsoft.com/office/officeart/2018/2/layout/IconVerticalSolidList"/>
    <dgm:cxn modelId="{9DCB946D-5997-4674-93E8-10D5CA9A079E}" type="presParOf" srcId="{0E5CB404-703E-462A-B3A4-656356FF32E8}" destId="{2B7E7971-E87F-40F7-BBF8-E7DBF4A5380D}" srcOrd="0" destOrd="0" presId="urn:microsoft.com/office/officeart/2018/2/layout/IconVerticalSolidList"/>
    <dgm:cxn modelId="{2A370240-E9FA-400E-8529-007B3B2F4F72}" type="presParOf" srcId="{2B7E7971-E87F-40F7-BBF8-E7DBF4A5380D}" destId="{C422D728-0AEE-42DE-81DA-CAA76DD4F48B}" srcOrd="0" destOrd="0" presId="urn:microsoft.com/office/officeart/2018/2/layout/IconVerticalSolidList"/>
    <dgm:cxn modelId="{362A2379-3C00-4C92-BA44-C443834C7034}" type="presParOf" srcId="{2B7E7971-E87F-40F7-BBF8-E7DBF4A5380D}" destId="{E9C829E5-38BD-472E-8CAD-ECD67243A881}" srcOrd="1" destOrd="0" presId="urn:microsoft.com/office/officeart/2018/2/layout/IconVerticalSolidList"/>
    <dgm:cxn modelId="{B54F0A1F-0B52-4E7C-91C2-AB64293C1A39}" type="presParOf" srcId="{2B7E7971-E87F-40F7-BBF8-E7DBF4A5380D}" destId="{B9D4C1BD-8215-47A1-8249-3C783F77DEFF}" srcOrd="2" destOrd="0" presId="urn:microsoft.com/office/officeart/2018/2/layout/IconVerticalSolidList"/>
    <dgm:cxn modelId="{A2444903-54B9-4FD9-8EAD-CFF5B66A3AB1}" type="presParOf" srcId="{2B7E7971-E87F-40F7-BBF8-E7DBF4A5380D}" destId="{E594C9D8-6048-491A-A35F-DFBEF93D349E}" srcOrd="3" destOrd="0" presId="urn:microsoft.com/office/officeart/2018/2/layout/IconVerticalSolidList"/>
    <dgm:cxn modelId="{D55003E2-12A6-4C84-A2A3-2DDD70DF81C8}" type="presParOf" srcId="{0E5CB404-703E-462A-B3A4-656356FF32E8}" destId="{0C72F9BF-0C86-4F5D-8C2C-735D2CC44819}" srcOrd="1" destOrd="0" presId="urn:microsoft.com/office/officeart/2018/2/layout/IconVerticalSolidList"/>
    <dgm:cxn modelId="{08A0EDD2-BE9F-4030-A6DB-8C6CBFACEC8C}" type="presParOf" srcId="{0E5CB404-703E-462A-B3A4-656356FF32E8}" destId="{E191E627-450F-427C-BEA3-1FE079A3A5ED}" srcOrd="2" destOrd="0" presId="urn:microsoft.com/office/officeart/2018/2/layout/IconVerticalSolidList"/>
    <dgm:cxn modelId="{5D86F729-CA2B-4987-9ABD-A701B094A3BE}" type="presParOf" srcId="{E191E627-450F-427C-BEA3-1FE079A3A5ED}" destId="{57449045-1368-488B-9A89-52A73F657BF3}" srcOrd="0" destOrd="0" presId="urn:microsoft.com/office/officeart/2018/2/layout/IconVerticalSolidList"/>
    <dgm:cxn modelId="{4443F997-DE72-42A6-ACF7-18556B6BA7AD}" type="presParOf" srcId="{E191E627-450F-427C-BEA3-1FE079A3A5ED}" destId="{CB4A6BE6-CD08-42DA-943C-909F2B84C3ED}" srcOrd="1" destOrd="0" presId="urn:microsoft.com/office/officeart/2018/2/layout/IconVerticalSolidList"/>
    <dgm:cxn modelId="{5D0D7449-9552-42F6-B88D-EBCC529E2C78}" type="presParOf" srcId="{E191E627-450F-427C-BEA3-1FE079A3A5ED}" destId="{5ED8C9A4-5F6A-4947-8DCC-0ECDDD74399A}" srcOrd="2" destOrd="0" presId="urn:microsoft.com/office/officeart/2018/2/layout/IconVerticalSolidList"/>
    <dgm:cxn modelId="{12E1D4B4-18C6-4B3E-9460-22601A036D28}" type="presParOf" srcId="{E191E627-450F-427C-BEA3-1FE079A3A5ED}" destId="{99AD3D66-C937-4E01-AD6E-D5232D7DFC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400B628-B324-4B83-9136-A7A62D9ABB5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55A6FA0-BC19-4043-A69E-6566E1042728}">
      <dgm:prSet/>
      <dgm:spPr/>
      <dgm:t>
        <a:bodyPr/>
        <a:lstStyle/>
        <a:p>
          <a:pPr>
            <a:lnSpc>
              <a:spcPct val="100000"/>
            </a:lnSpc>
            <a:spcAft>
              <a:spcPts val="600"/>
            </a:spcAft>
          </a:pPr>
          <a:r>
            <a:rPr lang="en-US" dirty="0"/>
            <a:t>PHA Plans must meet the following three statutory standards, if not it will be disapproved: </a:t>
          </a:r>
        </a:p>
      </dgm:t>
    </dgm:pt>
    <dgm:pt modelId="{577A687F-4DD9-4FF0-89C3-B0D5A0DAA83E}" type="parTrans" cxnId="{63928EEA-FBAD-49A8-9B1C-857B30A01FF1}">
      <dgm:prSet/>
      <dgm:spPr/>
      <dgm:t>
        <a:bodyPr/>
        <a:lstStyle/>
        <a:p>
          <a:endParaRPr lang="en-US"/>
        </a:p>
      </dgm:t>
    </dgm:pt>
    <dgm:pt modelId="{35035DBB-33E6-406C-9B80-1799914A4CC7}" type="sibTrans" cxnId="{63928EEA-FBAD-49A8-9B1C-857B30A01FF1}">
      <dgm:prSet/>
      <dgm:spPr/>
      <dgm:t>
        <a:bodyPr/>
        <a:lstStyle/>
        <a:p>
          <a:endParaRPr lang="en-US"/>
        </a:p>
      </dgm:t>
    </dgm:pt>
    <dgm:pt modelId="{8897CFB0-3D52-40A2-A46F-606316A40120}">
      <dgm:prSet custT="1"/>
      <dgm:spPr/>
      <dgm:t>
        <a:bodyPr/>
        <a:lstStyle/>
        <a:p>
          <a:pPr>
            <a:buFont typeface="Wingdings" panose="05000000000000000000" pitchFamily="2" charset="2"/>
            <a:buChar char="ü"/>
          </a:pPr>
          <a:r>
            <a:rPr lang="en-US" sz="2400" b="0" i="0" u="sng" dirty="0"/>
            <a:t>Completeness</a:t>
          </a:r>
          <a:r>
            <a:rPr lang="en-US" sz="2400" b="0" i="0" dirty="0"/>
            <a:t>: Does the PHA Plan contain all the information that is required to be included in the plan?</a:t>
          </a:r>
        </a:p>
      </dgm:t>
    </dgm:pt>
    <dgm:pt modelId="{AFC8802F-2D19-40FC-A500-F44E245CED2B}" type="parTrans" cxnId="{FAD91228-6385-4530-9C70-2859F0673C5D}">
      <dgm:prSet/>
      <dgm:spPr/>
      <dgm:t>
        <a:bodyPr/>
        <a:lstStyle/>
        <a:p>
          <a:endParaRPr lang="en-US"/>
        </a:p>
      </dgm:t>
    </dgm:pt>
    <dgm:pt modelId="{2BC58D80-34BD-4DCB-8176-3837667A414C}" type="sibTrans" cxnId="{FAD91228-6385-4530-9C70-2859F0673C5D}">
      <dgm:prSet/>
      <dgm:spPr/>
      <dgm:t>
        <a:bodyPr/>
        <a:lstStyle/>
        <a:p>
          <a:endParaRPr lang="en-US"/>
        </a:p>
      </dgm:t>
    </dgm:pt>
    <dgm:pt modelId="{9F7298D2-A943-472E-8B14-76157CFD68F4}">
      <dgm:prSet custT="1"/>
      <dgm:spPr/>
      <dgm:t>
        <a:bodyPr/>
        <a:lstStyle/>
        <a:p>
          <a:pPr>
            <a:buFont typeface="Wingdings" panose="05000000000000000000" pitchFamily="2" charset="2"/>
            <a:buChar char="ü"/>
          </a:pPr>
          <a:r>
            <a:rPr lang="en-US" sz="2400" b="0" i="0" u="sng" dirty="0"/>
            <a:t>Consistency</a:t>
          </a:r>
          <a:r>
            <a:rPr lang="en-US" sz="2400" b="0" i="0" dirty="0"/>
            <a:t>: Is the information provided as part of the PHA Plan consistent with the data on record at HUD? </a:t>
          </a:r>
        </a:p>
      </dgm:t>
    </dgm:pt>
    <dgm:pt modelId="{912AF7C6-F216-4A90-8C8E-877104824605}" type="parTrans" cxnId="{62529089-F9C1-4538-9807-5280976D80FB}">
      <dgm:prSet/>
      <dgm:spPr/>
      <dgm:t>
        <a:bodyPr/>
        <a:lstStyle/>
        <a:p>
          <a:endParaRPr lang="en-US"/>
        </a:p>
      </dgm:t>
    </dgm:pt>
    <dgm:pt modelId="{32A0EA6D-ECEC-406D-9B48-DD0D72411BDB}" type="sibTrans" cxnId="{62529089-F9C1-4538-9807-5280976D80FB}">
      <dgm:prSet/>
      <dgm:spPr/>
      <dgm:t>
        <a:bodyPr/>
        <a:lstStyle/>
        <a:p>
          <a:endParaRPr lang="en-US"/>
        </a:p>
      </dgm:t>
    </dgm:pt>
    <dgm:pt modelId="{353B68C5-A621-4A8A-B9E1-B415A8EA4204}">
      <dgm:prSet custT="1"/>
      <dgm:spPr/>
      <dgm:t>
        <a:bodyPr/>
        <a:lstStyle/>
        <a:p>
          <a:pPr>
            <a:buFont typeface="Wingdings" panose="05000000000000000000" pitchFamily="2" charset="2"/>
            <a:buChar char="ü"/>
          </a:pPr>
          <a:r>
            <a:rPr lang="en-US" sz="2400" b="0" i="0" u="sng" dirty="0"/>
            <a:t>Compliance</a:t>
          </a:r>
          <a:r>
            <a:rPr lang="en-US" sz="2400" b="0" i="0" dirty="0"/>
            <a:t>: Is the information provided as part of the PHA Plan prohibited or inconsistent with QHWRA, the U.S. Housing Act of 1937 or any other applicable Federal law? </a:t>
          </a:r>
        </a:p>
      </dgm:t>
    </dgm:pt>
    <dgm:pt modelId="{729236F1-BD67-43BF-9F88-81961CA53A95}" type="parTrans" cxnId="{75B0C6B7-4275-49CF-953E-8E21B99C1EAF}">
      <dgm:prSet/>
      <dgm:spPr/>
      <dgm:t>
        <a:bodyPr/>
        <a:lstStyle/>
        <a:p>
          <a:endParaRPr lang="en-US"/>
        </a:p>
      </dgm:t>
    </dgm:pt>
    <dgm:pt modelId="{348C8582-3D2A-41E9-B0F1-D8965A57C975}" type="sibTrans" cxnId="{75B0C6B7-4275-49CF-953E-8E21B99C1EAF}">
      <dgm:prSet/>
      <dgm:spPr/>
      <dgm:t>
        <a:bodyPr/>
        <a:lstStyle/>
        <a:p>
          <a:endParaRPr lang="en-US"/>
        </a:p>
      </dgm:t>
    </dgm:pt>
    <dgm:pt modelId="{CB923CCA-719C-4D22-BDAF-12075408506E}">
      <dgm:prSet custT="1"/>
      <dgm:spPr/>
      <dgm:t>
        <a:bodyPr/>
        <a:lstStyle/>
        <a:p>
          <a:pPr>
            <a:buFont typeface="Wingdings" panose="05000000000000000000" pitchFamily="2" charset="2"/>
            <a:buChar char="ü"/>
          </a:pPr>
          <a:r>
            <a:rPr lang="en-US" sz="2400" b="0" i="0" dirty="0"/>
            <a:t>Is the Plan is consistent with any applicable Consolidated Plan for the jurisdiction in which the PHA is located?</a:t>
          </a:r>
        </a:p>
      </dgm:t>
    </dgm:pt>
    <dgm:pt modelId="{503EEC1E-7C78-4C80-BE6E-B29407D2F4F9}" type="parTrans" cxnId="{27FF97BC-B62D-450B-80C5-293203E707D0}">
      <dgm:prSet/>
      <dgm:spPr/>
      <dgm:t>
        <a:bodyPr/>
        <a:lstStyle/>
        <a:p>
          <a:endParaRPr lang="en-US"/>
        </a:p>
      </dgm:t>
    </dgm:pt>
    <dgm:pt modelId="{965CEB7F-82FE-4AD6-BABB-0F07A123D7F9}" type="sibTrans" cxnId="{27FF97BC-B62D-450B-80C5-293203E707D0}">
      <dgm:prSet/>
      <dgm:spPr/>
      <dgm:t>
        <a:bodyPr/>
        <a:lstStyle/>
        <a:p>
          <a:endParaRPr lang="en-US"/>
        </a:p>
      </dgm:t>
    </dgm:pt>
    <dgm:pt modelId="{4D1348D7-C457-4E56-9BC7-AEDEC198B4EB}" type="pres">
      <dgm:prSet presAssocID="{6400B628-B324-4B83-9136-A7A62D9ABB56}" presName="linear" presStyleCnt="0">
        <dgm:presLayoutVars>
          <dgm:animLvl val="lvl"/>
          <dgm:resizeHandles val="exact"/>
        </dgm:presLayoutVars>
      </dgm:prSet>
      <dgm:spPr/>
    </dgm:pt>
    <dgm:pt modelId="{99A11633-48C5-4A4B-8FD0-124AA705FD7C}" type="pres">
      <dgm:prSet presAssocID="{F55A6FA0-BC19-4043-A69E-6566E1042728}" presName="parentText" presStyleLbl="node1" presStyleIdx="0" presStyleCnt="1" custScaleY="15124" custLinFactNeighborY="4826">
        <dgm:presLayoutVars>
          <dgm:chMax val="0"/>
          <dgm:bulletEnabled val="1"/>
        </dgm:presLayoutVars>
      </dgm:prSet>
      <dgm:spPr/>
    </dgm:pt>
    <dgm:pt modelId="{D736A4EC-6FDB-4EC4-948A-B42B457F8485}" type="pres">
      <dgm:prSet presAssocID="{F55A6FA0-BC19-4043-A69E-6566E1042728}" presName="childText" presStyleLbl="revTx" presStyleIdx="0" presStyleCnt="1" custScaleY="103174" custLinFactNeighborY="7192">
        <dgm:presLayoutVars>
          <dgm:bulletEnabled val="1"/>
        </dgm:presLayoutVars>
      </dgm:prSet>
      <dgm:spPr/>
    </dgm:pt>
  </dgm:ptLst>
  <dgm:cxnLst>
    <dgm:cxn modelId="{D4728105-5670-46E6-B7B0-7D00614BDCAB}" type="presOf" srcId="{9F7298D2-A943-472E-8B14-76157CFD68F4}" destId="{D736A4EC-6FDB-4EC4-948A-B42B457F8485}" srcOrd="0" destOrd="1" presId="urn:microsoft.com/office/officeart/2005/8/layout/vList2"/>
    <dgm:cxn modelId="{C1F76808-27CC-40DB-A01D-BB1D23365156}" type="presOf" srcId="{8897CFB0-3D52-40A2-A46F-606316A40120}" destId="{D736A4EC-6FDB-4EC4-948A-B42B457F8485}" srcOrd="0" destOrd="0" presId="urn:microsoft.com/office/officeart/2005/8/layout/vList2"/>
    <dgm:cxn modelId="{FAD91228-6385-4530-9C70-2859F0673C5D}" srcId="{F55A6FA0-BC19-4043-A69E-6566E1042728}" destId="{8897CFB0-3D52-40A2-A46F-606316A40120}" srcOrd="0" destOrd="0" parTransId="{AFC8802F-2D19-40FC-A500-F44E245CED2B}" sibTransId="{2BC58D80-34BD-4DCB-8176-3837667A414C}"/>
    <dgm:cxn modelId="{4551EC69-2BB3-4CBD-8F4E-077CFFB7A82C}" type="presOf" srcId="{CB923CCA-719C-4D22-BDAF-12075408506E}" destId="{D736A4EC-6FDB-4EC4-948A-B42B457F8485}" srcOrd="0" destOrd="2" presId="urn:microsoft.com/office/officeart/2005/8/layout/vList2"/>
    <dgm:cxn modelId="{62529089-F9C1-4538-9807-5280976D80FB}" srcId="{F55A6FA0-BC19-4043-A69E-6566E1042728}" destId="{9F7298D2-A943-472E-8B14-76157CFD68F4}" srcOrd="1" destOrd="0" parTransId="{912AF7C6-F216-4A90-8C8E-877104824605}" sibTransId="{32A0EA6D-ECEC-406D-9B48-DD0D72411BDB}"/>
    <dgm:cxn modelId="{115A9399-8B8E-41EB-80D1-6DF8CB122917}" type="presOf" srcId="{F55A6FA0-BC19-4043-A69E-6566E1042728}" destId="{99A11633-48C5-4A4B-8FD0-124AA705FD7C}" srcOrd="0" destOrd="0" presId="urn:microsoft.com/office/officeart/2005/8/layout/vList2"/>
    <dgm:cxn modelId="{99B7BEA8-3413-4FCA-BC30-A939C1963E31}" type="presOf" srcId="{6400B628-B324-4B83-9136-A7A62D9ABB56}" destId="{4D1348D7-C457-4E56-9BC7-AEDEC198B4EB}" srcOrd="0" destOrd="0" presId="urn:microsoft.com/office/officeart/2005/8/layout/vList2"/>
    <dgm:cxn modelId="{75B0C6B7-4275-49CF-953E-8E21B99C1EAF}" srcId="{F55A6FA0-BC19-4043-A69E-6566E1042728}" destId="{353B68C5-A621-4A8A-B9E1-B415A8EA4204}" srcOrd="2" destOrd="0" parTransId="{729236F1-BD67-43BF-9F88-81961CA53A95}" sibTransId="{348C8582-3D2A-41E9-B0F1-D8965A57C975}"/>
    <dgm:cxn modelId="{27FF97BC-B62D-450B-80C5-293203E707D0}" srcId="{9F7298D2-A943-472E-8B14-76157CFD68F4}" destId="{CB923CCA-719C-4D22-BDAF-12075408506E}" srcOrd="0" destOrd="0" parTransId="{503EEC1E-7C78-4C80-BE6E-B29407D2F4F9}" sibTransId="{965CEB7F-82FE-4AD6-BABB-0F07A123D7F9}"/>
    <dgm:cxn modelId="{51DCFDCB-BF58-4816-9611-80F37E6FA690}" type="presOf" srcId="{353B68C5-A621-4A8A-B9E1-B415A8EA4204}" destId="{D736A4EC-6FDB-4EC4-948A-B42B457F8485}" srcOrd="0" destOrd="3" presId="urn:microsoft.com/office/officeart/2005/8/layout/vList2"/>
    <dgm:cxn modelId="{63928EEA-FBAD-49A8-9B1C-857B30A01FF1}" srcId="{6400B628-B324-4B83-9136-A7A62D9ABB56}" destId="{F55A6FA0-BC19-4043-A69E-6566E1042728}" srcOrd="0" destOrd="0" parTransId="{577A687F-4DD9-4FF0-89C3-B0D5A0DAA83E}" sibTransId="{35035DBB-33E6-406C-9B80-1799914A4CC7}"/>
    <dgm:cxn modelId="{7498B5A4-FD0E-4FDB-BB16-EBC046F0E546}" type="presParOf" srcId="{4D1348D7-C457-4E56-9BC7-AEDEC198B4EB}" destId="{99A11633-48C5-4A4B-8FD0-124AA705FD7C}" srcOrd="0" destOrd="0" presId="urn:microsoft.com/office/officeart/2005/8/layout/vList2"/>
    <dgm:cxn modelId="{B876202E-ADCC-4692-88F6-004F71E8C6BF}" type="presParOf" srcId="{4D1348D7-C457-4E56-9BC7-AEDEC198B4EB}" destId="{D736A4EC-6FDB-4EC4-948A-B42B457F848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324D20-0934-452F-85F9-DE1078B4ECC4}"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DCB9B618-D0BC-40DA-B265-26A1DC3484E1}">
      <dgm:prSet/>
      <dgm:spPr/>
      <dgm:t>
        <a:bodyPr/>
        <a:lstStyle/>
        <a:p>
          <a:r>
            <a:rPr lang="en-US"/>
            <a:t>If Plan does not comply with any of the three statutory standards:</a:t>
          </a:r>
        </a:p>
      </dgm:t>
    </dgm:pt>
    <dgm:pt modelId="{EFD7D6EF-D419-4B63-B8B9-38BAC6831B2E}" type="parTrans" cxnId="{E35A215B-B716-44B1-B665-323173865492}">
      <dgm:prSet/>
      <dgm:spPr/>
      <dgm:t>
        <a:bodyPr/>
        <a:lstStyle/>
        <a:p>
          <a:endParaRPr lang="en-US"/>
        </a:p>
      </dgm:t>
    </dgm:pt>
    <dgm:pt modelId="{4BDD4294-CC8F-45A2-BA95-77D074F46AB0}" type="sibTrans" cxnId="{E35A215B-B716-44B1-B665-323173865492}">
      <dgm:prSet/>
      <dgm:spPr/>
      <dgm:t>
        <a:bodyPr/>
        <a:lstStyle/>
        <a:p>
          <a:endParaRPr lang="en-US"/>
        </a:p>
      </dgm:t>
    </dgm:pt>
    <dgm:pt modelId="{2A449E3B-7B47-4EDB-AAC7-4F44FD2AEF62}">
      <dgm:prSet/>
      <dgm:spPr/>
      <dgm:t>
        <a:bodyPr/>
        <a:lstStyle/>
        <a:p>
          <a:r>
            <a:rPr lang="en-US"/>
            <a:t>Technical deficiencies</a:t>
          </a:r>
        </a:p>
      </dgm:t>
    </dgm:pt>
    <dgm:pt modelId="{F62DF2CB-F8E1-412D-83BF-D007BA33BA57}" type="parTrans" cxnId="{B0CF05D0-C79B-4046-9F6D-E4F88258D0B2}">
      <dgm:prSet/>
      <dgm:spPr/>
      <dgm:t>
        <a:bodyPr/>
        <a:lstStyle/>
        <a:p>
          <a:endParaRPr lang="en-US"/>
        </a:p>
      </dgm:t>
    </dgm:pt>
    <dgm:pt modelId="{FF240749-F4E1-496A-A56C-2C667563485B}" type="sibTrans" cxnId="{B0CF05D0-C79B-4046-9F6D-E4F88258D0B2}">
      <dgm:prSet/>
      <dgm:spPr/>
      <dgm:t>
        <a:bodyPr/>
        <a:lstStyle/>
        <a:p>
          <a:endParaRPr lang="en-US"/>
        </a:p>
      </dgm:t>
    </dgm:pt>
    <dgm:pt modelId="{79E297C0-0B07-4DF6-B8D3-19FA51C09815}">
      <dgm:prSet/>
      <dgm:spPr/>
      <dgm:t>
        <a:bodyPr/>
        <a:lstStyle/>
        <a:p>
          <a:r>
            <a:rPr lang="en-US"/>
            <a:t>Substantive deficiencies</a:t>
          </a:r>
        </a:p>
      </dgm:t>
    </dgm:pt>
    <dgm:pt modelId="{5A721500-FF76-4490-8AF2-1476A6CBD87F}" type="parTrans" cxnId="{DBE41C25-305C-4BD8-8B1B-F8CB48E09B63}">
      <dgm:prSet/>
      <dgm:spPr/>
      <dgm:t>
        <a:bodyPr/>
        <a:lstStyle/>
        <a:p>
          <a:endParaRPr lang="en-US"/>
        </a:p>
      </dgm:t>
    </dgm:pt>
    <dgm:pt modelId="{4A469AF6-F5B8-41E1-ADD1-A6DB2322B245}" type="sibTrans" cxnId="{DBE41C25-305C-4BD8-8B1B-F8CB48E09B63}">
      <dgm:prSet/>
      <dgm:spPr/>
      <dgm:t>
        <a:bodyPr/>
        <a:lstStyle/>
        <a:p>
          <a:endParaRPr lang="en-US"/>
        </a:p>
      </dgm:t>
    </dgm:pt>
    <dgm:pt modelId="{4E2C5A2E-157C-4B6D-8CF7-B2FD77778D6A}">
      <dgm:prSet/>
      <dgm:spPr/>
      <dgm:t>
        <a:bodyPr/>
        <a:lstStyle/>
        <a:p>
          <a:r>
            <a:rPr lang="en-US"/>
            <a:t>It may be disapproved:</a:t>
          </a:r>
        </a:p>
      </dgm:t>
    </dgm:pt>
    <dgm:pt modelId="{70C40EEA-0A78-4169-B40E-22A5590BCEB8}" type="parTrans" cxnId="{8F8FDE06-4B8E-42FE-AD91-82607D7E0EDF}">
      <dgm:prSet/>
      <dgm:spPr/>
      <dgm:t>
        <a:bodyPr/>
        <a:lstStyle/>
        <a:p>
          <a:endParaRPr lang="en-US"/>
        </a:p>
      </dgm:t>
    </dgm:pt>
    <dgm:pt modelId="{6E8544C4-A859-4D94-A12B-F2636DC0E37F}" type="sibTrans" cxnId="{8F8FDE06-4B8E-42FE-AD91-82607D7E0EDF}">
      <dgm:prSet/>
      <dgm:spPr/>
      <dgm:t>
        <a:bodyPr/>
        <a:lstStyle/>
        <a:p>
          <a:endParaRPr lang="en-US"/>
        </a:p>
      </dgm:t>
    </dgm:pt>
    <dgm:pt modelId="{D9AD04C0-4B4E-4204-8C3D-907D64493E3C}">
      <dgm:prSet/>
      <dgm:spPr/>
      <dgm:t>
        <a:bodyPr/>
        <a:lstStyle/>
        <a:p>
          <a:r>
            <a:rPr lang="en-US"/>
            <a:t>In its entirety </a:t>
          </a:r>
        </a:p>
      </dgm:t>
    </dgm:pt>
    <dgm:pt modelId="{286F9F7E-652F-436D-BEE2-D06FB68BBABC}" type="parTrans" cxnId="{89F9A6BB-08E4-4BA8-BC3A-F72E18705A8E}">
      <dgm:prSet/>
      <dgm:spPr/>
      <dgm:t>
        <a:bodyPr/>
        <a:lstStyle/>
        <a:p>
          <a:endParaRPr lang="en-US"/>
        </a:p>
      </dgm:t>
    </dgm:pt>
    <dgm:pt modelId="{0628CB30-4A7F-4622-957A-9AF9C10FF6AA}" type="sibTrans" cxnId="{89F9A6BB-08E4-4BA8-BC3A-F72E18705A8E}">
      <dgm:prSet/>
      <dgm:spPr/>
      <dgm:t>
        <a:bodyPr/>
        <a:lstStyle/>
        <a:p>
          <a:endParaRPr lang="en-US"/>
        </a:p>
      </dgm:t>
    </dgm:pt>
    <dgm:pt modelId="{FB635263-CC3E-4F0C-B484-43C91141263E}">
      <dgm:prSet/>
      <dgm:spPr/>
      <dgm:t>
        <a:bodyPr/>
        <a:lstStyle/>
        <a:p>
          <a:r>
            <a:rPr lang="en-US"/>
            <a:t>Any part of the Plan</a:t>
          </a:r>
        </a:p>
      </dgm:t>
    </dgm:pt>
    <dgm:pt modelId="{4AD963D2-1544-49AC-B592-B1B2BA5E89FC}" type="parTrans" cxnId="{4D28AB10-9ADC-4553-A035-92438B0304FD}">
      <dgm:prSet/>
      <dgm:spPr/>
      <dgm:t>
        <a:bodyPr/>
        <a:lstStyle/>
        <a:p>
          <a:endParaRPr lang="en-US"/>
        </a:p>
      </dgm:t>
    </dgm:pt>
    <dgm:pt modelId="{96BC3FF6-6726-422F-A474-522CA06D9542}" type="sibTrans" cxnId="{4D28AB10-9ADC-4553-A035-92438B0304FD}">
      <dgm:prSet/>
      <dgm:spPr/>
      <dgm:t>
        <a:bodyPr/>
        <a:lstStyle/>
        <a:p>
          <a:endParaRPr lang="en-US"/>
        </a:p>
      </dgm:t>
    </dgm:pt>
    <dgm:pt modelId="{4DE06D64-15CD-4078-9A41-CE01993ED248}">
      <dgm:prSet/>
      <dgm:spPr/>
      <dgm:t>
        <a:bodyPr/>
        <a:lstStyle/>
        <a:p>
          <a:r>
            <a:rPr lang="en-US"/>
            <a:t>Any significant amendment or modification to the plan</a:t>
          </a:r>
        </a:p>
      </dgm:t>
    </dgm:pt>
    <dgm:pt modelId="{3C93D624-EC62-442A-9E16-8AC69BFFB8E0}" type="parTrans" cxnId="{973CB315-9E99-416D-9A7F-91DAD63406E2}">
      <dgm:prSet/>
      <dgm:spPr/>
      <dgm:t>
        <a:bodyPr/>
        <a:lstStyle/>
        <a:p>
          <a:endParaRPr lang="en-US"/>
        </a:p>
      </dgm:t>
    </dgm:pt>
    <dgm:pt modelId="{790B731C-BAFA-4576-AC2D-CA111BA140C4}" type="sibTrans" cxnId="{973CB315-9E99-416D-9A7F-91DAD63406E2}">
      <dgm:prSet/>
      <dgm:spPr/>
      <dgm:t>
        <a:bodyPr/>
        <a:lstStyle/>
        <a:p>
          <a:endParaRPr lang="en-US"/>
        </a:p>
      </dgm:t>
    </dgm:pt>
    <dgm:pt modelId="{52D4269D-BFCB-4656-BD14-6B9B91202849}" type="pres">
      <dgm:prSet presAssocID="{6F324D20-0934-452F-85F9-DE1078B4ECC4}" presName="Name0" presStyleCnt="0">
        <dgm:presLayoutVars>
          <dgm:dir/>
          <dgm:animLvl val="lvl"/>
          <dgm:resizeHandles val="exact"/>
        </dgm:presLayoutVars>
      </dgm:prSet>
      <dgm:spPr/>
    </dgm:pt>
    <dgm:pt modelId="{76FC4ED0-D1C4-4B92-9EA0-ADBEDC653491}" type="pres">
      <dgm:prSet presAssocID="{DCB9B618-D0BC-40DA-B265-26A1DC3484E1}" presName="linNode" presStyleCnt="0"/>
      <dgm:spPr/>
    </dgm:pt>
    <dgm:pt modelId="{4713D2BC-0794-4A47-BF4D-7953F4E719DA}" type="pres">
      <dgm:prSet presAssocID="{DCB9B618-D0BC-40DA-B265-26A1DC3484E1}" presName="parentText" presStyleLbl="node1" presStyleIdx="0" presStyleCnt="2">
        <dgm:presLayoutVars>
          <dgm:chMax val="1"/>
          <dgm:bulletEnabled val="1"/>
        </dgm:presLayoutVars>
      </dgm:prSet>
      <dgm:spPr/>
    </dgm:pt>
    <dgm:pt modelId="{B7E91544-E540-41A6-A19C-FF3FE00E7C28}" type="pres">
      <dgm:prSet presAssocID="{DCB9B618-D0BC-40DA-B265-26A1DC3484E1}" presName="descendantText" presStyleLbl="alignAccFollowNode1" presStyleIdx="0" presStyleCnt="2">
        <dgm:presLayoutVars>
          <dgm:bulletEnabled val="1"/>
        </dgm:presLayoutVars>
      </dgm:prSet>
      <dgm:spPr/>
    </dgm:pt>
    <dgm:pt modelId="{5CC9AFED-923E-42E4-94E9-0F12A06A55A4}" type="pres">
      <dgm:prSet presAssocID="{4BDD4294-CC8F-45A2-BA95-77D074F46AB0}" presName="sp" presStyleCnt="0"/>
      <dgm:spPr/>
    </dgm:pt>
    <dgm:pt modelId="{F73FD568-F5A2-4F9B-8C99-F110FBD23A3A}" type="pres">
      <dgm:prSet presAssocID="{4E2C5A2E-157C-4B6D-8CF7-B2FD77778D6A}" presName="linNode" presStyleCnt="0"/>
      <dgm:spPr/>
    </dgm:pt>
    <dgm:pt modelId="{1D39DD34-7393-4B80-88CD-F01E15B3318F}" type="pres">
      <dgm:prSet presAssocID="{4E2C5A2E-157C-4B6D-8CF7-B2FD77778D6A}" presName="parentText" presStyleLbl="node1" presStyleIdx="1" presStyleCnt="2">
        <dgm:presLayoutVars>
          <dgm:chMax val="1"/>
          <dgm:bulletEnabled val="1"/>
        </dgm:presLayoutVars>
      </dgm:prSet>
      <dgm:spPr/>
    </dgm:pt>
    <dgm:pt modelId="{3C719890-BB90-486D-9D4E-595DE72DFA2D}" type="pres">
      <dgm:prSet presAssocID="{4E2C5A2E-157C-4B6D-8CF7-B2FD77778D6A}" presName="descendantText" presStyleLbl="alignAccFollowNode1" presStyleIdx="1" presStyleCnt="2">
        <dgm:presLayoutVars>
          <dgm:bulletEnabled val="1"/>
        </dgm:presLayoutVars>
      </dgm:prSet>
      <dgm:spPr/>
    </dgm:pt>
  </dgm:ptLst>
  <dgm:cxnLst>
    <dgm:cxn modelId="{8F8FDE06-4B8E-42FE-AD91-82607D7E0EDF}" srcId="{6F324D20-0934-452F-85F9-DE1078B4ECC4}" destId="{4E2C5A2E-157C-4B6D-8CF7-B2FD77778D6A}" srcOrd="1" destOrd="0" parTransId="{70C40EEA-0A78-4169-B40E-22A5590BCEB8}" sibTransId="{6E8544C4-A859-4D94-A12B-F2636DC0E37F}"/>
    <dgm:cxn modelId="{4D28AB10-9ADC-4553-A035-92438B0304FD}" srcId="{4E2C5A2E-157C-4B6D-8CF7-B2FD77778D6A}" destId="{FB635263-CC3E-4F0C-B484-43C91141263E}" srcOrd="1" destOrd="0" parTransId="{4AD963D2-1544-49AC-B592-B1B2BA5E89FC}" sibTransId="{96BC3FF6-6726-422F-A474-522CA06D9542}"/>
    <dgm:cxn modelId="{973CB315-9E99-416D-9A7F-91DAD63406E2}" srcId="{4E2C5A2E-157C-4B6D-8CF7-B2FD77778D6A}" destId="{4DE06D64-15CD-4078-9A41-CE01993ED248}" srcOrd="2" destOrd="0" parTransId="{3C93D624-EC62-442A-9E16-8AC69BFFB8E0}" sibTransId="{790B731C-BAFA-4576-AC2D-CA111BA140C4}"/>
    <dgm:cxn modelId="{F8B74D18-3322-407D-99A7-8893E4DBF2CE}" type="presOf" srcId="{4E2C5A2E-157C-4B6D-8CF7-B2FD77778D6A}" destId="{1D39DD34-7393-4B80-88CD-F01E15B3318F}" srcOrd="0" destOrd="0" presId="urn:microsoft.com/office/officeart/2005/8/layout/vList5"/>
    <dgm:cxn modelId="{DBE41C25-305C-4BD8-8B1B-F8CB48E09B63}" srcId="{DCB9B618-D0BC-40DA-B265-26A1DC3484E1}" destId="{79E297C0-0B07-4DF6-B8D3-19FA51C09815}" srcOrd="1" destOrd="0" parTransId="{5A721500-FF76-4490-8AF2-1476A6CBD87F}" sibTransId="{4A469AF6-F5B8-41E1-ADD1-A6DB2322B245}"/>
    <dgm:cxn modelId="{CDEA1D3D-AE84-4CEC-951A-EBC2968A3E10}" type="presOf" srcId="{FB635263-CC3E-4F0C-B484-43C91141263E}" destId="{3C719890-BB90-486D-9D4E-595DE72DFA2D}" srcOrd="0" destOrd="1" presId="urn:microsoft.com/office/officeart/2005/8/layout/vList5"/>
    <dgm:cxn modelId="{E35A215B-B716-44B1-B665-323173865492}" srcId="{6F324D20-0934-452F-85F9-DE1078B4ECC4}" destId="{DCB9B618-D0BC-40DA-B265-26A1DC3484E1}" srcOrd="0" destOrd="0" parTransId="{EFD7D6EF-D419-4B63-B8B9-38BAC6831B2E}" sibTransId="{4BDD4294-CC8F-45A2-BA95-77D074F46AB0}"/>
    <dgm:cxn modelId="{C32C884F-5330-43F2-BDC5-EAC8B13636B1}" type="presOf" srcId="{4DE06D64-15CD-4078-9A41-CE01993ED248}" destId="{3C719890-BB90-486D-9D4E-595DE72DFA2D}" srcOrd="0" destOrd="2" presId="urn:microsoft.com/office/officeart/2005/8/layout/vList5"/>
    <dgm:cxn modelId="{6B204398-504C-403D-A42F-6AF3FC7F711B}" type="presOf" srcId="{D9AD04C0-4B4E-4204-8C3D-907D64493E3C}" destId="{3C719890-BB90-486D-9D4E-595DE72DFA2D}" srcOrd="0" destOrd="0" presId="urn:microsoft.com/office/officeart/2005/8/layout/vList5"/>
    <dgm:cxn modelId="{89F9A6BB-08E4-4BA8-BC3A-F72E18705A8E}" srcId="{4E2C5A2E-157C-4B6D-8CF7-B2FD77778D6A}" destId="{D9AD04C0-4B4E-4204-8C3D-907D64493E3C}" srcOrd="0" destOrd="0" parTransId="{286F9F7E-652F-436D-BEE2-D06FB68BBABC}" sibTransId="{0628CB30-4A7F-4622-957A-9AF9C10FF6AA}"/>
    <dgm:cxn modelId="{F19066BC-A519-417F-A1A6-66EEE32C5498}" type="presOf" srcId="{DCB9B618-D0BC-40DA-B265-26A1DC3484E1}" destId="{4713D2BC-0794-4A47-BF4D-7953F4E719DA}" srcOrd="0" destOrd="0" presId="urn:microsoft.com/office/officeart/2005/8/layout/vList5"/>
    <dgm:cxn modelId="{C488AABC-7E71-4768-A5B3-92420AC0086E}" type="presOf" srcId="{6F324D20-0934-452F-85F9-DE1078B4ECC4}" destId="{52D4269D-BFCB-4656-BD14-6B9B91202849}" srcOrd="0" destOrd="0" presId="urn:microsoft.com/office/officeart/2005/8/layout/vList5"/>
    <dgm:cxn modelId="{87B4E6BC-3BA1-40E8-A455-CCE365CA0789}" type="presOf" srcId="{79E297C0-0B07-4DF6-B8D3-19FA51C09815}" destId="{B7E91544-E540-41A6-A19C-FF3FE00E7C28}" srcOrd="0" destOrd="1" presId="urn:microsoft.com/office/officeart/2005/8/layout/vList5"/>
    <dgm:cxn modelId="{092C88C6-3CAE-4434-8FBC-E84A294B8190}" type="presOf" srcId="{2A449E3B-7B47-4EDB-AAC7-4F44FD2AEF62}" destId="{B7E91544-E540-41A6-A19C-FF3FE00E7C28}" srcOrd="0" destOrd="0" presId="urn:microsoft.com/office/officeart/2005/8/layout/vList5"/>
    <dgm:cxn modelId="{B0CF05D0-C79B-4046-9F6D-E4F88258D0B2}" srcId="{DCB9B618-D0BC-40DA-B265-26A1DC3484E1}" destId="{2A449E3B-7B47-4EDB-AAC7-4F44FD2AEF62}" srcOrd="0" destOrd="0" parTransId="{F62DF2CB-F8E1-412D-83BF-D007BA33BA57}" sibTransId="{FF240749-F4E1-496A-A56C-2C667563485B}"/>
    <dgm:cxn modelId="{9B53F381-685F-4571-84B1-A3EB25DBF3AF}" type="presParOf" srcId="{52D4269D-BFCB-4656-BD14-6B9B91202849}" destId="{76FC4ED0-D1C4-4B92-9EA0-ADBEDC653491}" srcOrd="0" destOrd="0" presId="urn:microsoft.com/office/officeart/2005/8/layout/vList5"/>
    <dgm:cxn modelId="{3DEC2BD8-027F-4705-B884-0D4AFCF0D5DA}" type="presParOf" srcId="{76FC4ED0-D1C4-4B92-9EA0-ADBEDC653491}" destId="{4713D2BC-0794-4A47-BF4D-7953F4E719DA}" srcOrd="0" destOrd="0" presId="urn:microsoft.com/office/officeart/2005/8/layout/vList5"/>
    <dgm:cxn modelId="{56CDC6C6-B3F7-48DF-996A-956E6D28B4F8}" type="presParOf" srcId="{76FC4ED0-D1C4-4B92-9EA0-ADBEDC653491}" destId="{B7E91544-E540-41A6-A19C-FF3FE00E7C28}" srcOrd="1" destOrd="0" presId="urn:microsoft.com/office/officeart/2005/8/layout/vList5"/>
    <dgm:cxn modelId="{97068443-447E-4236-BAF6-670A460E943A}" type="presParOf" srcId="{52D4269D-BFCB-4656-BD14-6B9B91202849}" destId="{5CC9AFED-923E-42E4-94E9-0F12A06A55A4}" srcOrd="1" destOrd="0" presId="urn:microsoft.com/office/officeart/2005/8/layout/vList5"/>
    <dgm:cxn modelId="{3C22B4E0-BB2C-44EE-BE9D-0235DE2AFE73}" type="presParOf" srcId="{52D4269D-BFCB-4656-BD14-6B9B91202849}" destId="{F73FD568-F5A2-4F9B-8C99-F110FBD23A3A}" srcOrd="2" destOrd="0" presId="urn:microsoft.com/office/officeart/2005/8/layout/vList5"/>
    <dgm:cxn modelId="{16321FF9-DF63-4889-918A-D56CDD659182}" type="presParOf" srcId="{F73FD568-F5A2-4F9B-8C99-F110FBD23A3A}" destId="{1D39DD34-7393-4B80-88CD-F01E15B3318F}" srcOrd="0" destOrd="0" presId="urn:microsoft.com/office/officeart/2005/8/layout/vList5"/>
    <dgm:cxn modelId="{8F079341-672C-4AA4-B9DF-B33789F89128}" type="presParOf" srcId="{F73FD568-F5A2-4F9B-8C99-F110FBD23A3A}" destId="{3C719890-BB90-486D-9D4E-595DE72DFA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7144B78-6CC7-4C24-893D-88919DB70D6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0D896B48-33BB-4192-A799-B78D1A938BE8}">
      <dgm:prSet/>
      <dgm:spPr>
        <a:solidFill>
          <a:srgbClr val="2E75B6"/>
        </a:solidFill>
      </dgm:spPr>
      <dgm:t>
        <a:bodyPr/>
        <a:lstStyle/>
        <a:p>
          <a:r>
            <a:rPr lang="en-US" dirty="0"/>
            <a:t>Require consultation with the RAB</a:t>
          </a:r>
        </a:p>
      </dgm:t>
    </dgm:pt>
    <dgm:pt modelId="{EB3D7CDD-DA8A-4A37-8A9C-E64CC4F2EF63}" type="parTrans" cxnId="{6D2E7A91-3E26-49AE-8CFF-8B432EFE3044}">
      <dgm:prSet/>
      <dgm:spPr/>
      <dgm:t>
        <a:bodyPr/>
        <a:lstStyle/>
        <a:p>
          <a:endParaRPr lang="en-US"/>
        </a:p>
      </dgm:t>
    </dgm:pt>
    <dgm:pt modelId="{2DC6FC0A-3E34-4A25-A3C6-C63C46731215}" type="sibTrans" cxnId="{6D2E7A91-3E26-49AE-8CFF-8B432EFE3044}">
      <dgm:prSet/>
      <dgm:spPr/>
      <dgm:t>
        <a:bodyPr/>
        <a:lstStyle/>
        <a:p>
          <a:endParaRPr lang="en-US"/>
        </a:p>
      </dgm:t>
    </dgm:pt>
    <dgm:pt modelId="{2A4FFBC4-6509-4193-B2AA-FCDDD6B200A1}">
      <dgm:prSet/>
      <dgm:spPr>
        <a:solidFill>
          <a:srgbClr val="2E75B6"/>
        </a:solidFill>
      </dgm:spPr>
      <dgm:t>
        <a:bodyPr/>
        <a:lstStyle/>
        <a:p>
          <a:r>
            <a:rPr lang="en-US" dirty="0"/>
            <a:t>Require a new 45-day comment period and a public hearing</a:t>
          </a:r>
        </a:p>
      </dgm:t>
    </dgm:pt>
    <dgm:pt modelId="{ED356FCC-87EB-4C76-859C-50AC22095AE9}" type="parTrans" cxnId="{F2A65B82-C378-422F-97FC-8F6B6D35DC6D}">
      <dgm:prSet/>
      <dgm:spPr/>
      <dgm:t>
        <a:bodyPr/>
        <a:lstStyle/>
        <a:p>
          <a:endParaRPr lang="en-US"/>
        </a:p>
      </dgm:t>
    </dgm:pt>
    <dgm:pt modelId="{A7AC8A54-4502-4DD3-B009-1812318C8217}" type="sibTrans" cxnId="{F2A65B82-C378-422F-97FC-8F6B6D35DC6D}">
      <dgm:prSet/>
      <dgm:spPr/>
      <dgm:t>
        <a:bodyPr/>
        <a:lstStyle/>
        <a:p>
          <a:endParaRPr lang="en-US"/>
        </a:p>
      </dgm:t>
    </dgm:pt>
    <dgm:pt modelId="{9F69A675-4EAA-44C0-B478-F4DC6F27F00C}">
      <dgm:prSet/>
      <dgm:spPr>
        <a:solidFill>
          <a:srgbClr val="2E75B6"/>
        </a:solidFill>
      </dgm:spPr>
      <dgm:t>
        <a:bodyPr/>
        <a:lstStyle/>
        <a:p>
          <a:r>
            <a:rPr lang="en-US" dirty="0"/>
            <a:t>Substantive deficiencies affect the information presented to the RAB or to the public.</a:t>
          </a:r>
        </a:p>
      </dgm:t>
    </dgm:pt>
    <dgm:pt modelId="{90ADC515-6919-4A7E-9A17-77AD6A3BB395}" type="parTrans" cxnId="{87E58061-58CB-4A20-9B3A-1C630FC8A62E}">
      <dgm:prSet/>
      <dgm:spPr/>
      <dgm:t>
        <a:bodyPr/>
        <a:lstStyle/>
        <a:p>
          <a:endParaRPr lang="en-US"/>
        </a:p>
      </dgm:t>
    </dgm:pt>
    <dgm:pt modelId="{D19DC297-6F55-451E-8D6A-44ED7F507475}" type="sibTrans" cxnId="{87E58061-58CB-4A20-9B3A-1C630FC8A62E}">
      <dgm:prSet/>
      <dgm:spPr/>
      <dgm:t>
        <a:bodyPr/>
        <a:lstStyle/>
        <a:p>
          <a:endParaRPr lang="en-US"/>
        </a:p>
      </dgm:t>
    </dgm:pt>
    <dgm:pt modelId="{06C0AF46-CC92-4DAC-9DAA-4F90326F6C39}">
      <dgm:prSet/>
      <dgm:spPr>
        <a:solidFill>
          <a:srgbClr val="2E75B6"/>
        </a:solidFill>
      </dgm:spPr>
      <dgm:t>
        <a:bodyPr/>
        <a:lstStyle/>
        <a:p>
          <a:r>
            <a:rPr lang="en-US" dirty="0"/>
            <a:t>The PH Director will specify a reasonable time to resubmit plans to allow for corrections and the consultation process.</a:t>
          </a:r>
        </a:p>
      </dgm:t>
    </dgm:pt>
    <dgm:pt modelId="{725D8E6C-C5FD-4566-B09A-CC5F74B9A258}" type="parTrans" cxnId="{18C855EF-69E0-41DC-BD8C-ADDADC09A001}">
      <dgm:prSet/>
      <dgm:spPr/>
      <dgm:t>
        <a:bodyPr/>
        <a:lstStyle/>
        <a:p>
          <a:endParaRPr lang="en-US"/>
        </a:p>
      </dgm:t>
    </dgm:pt>
    <dgm:pt modelId="{1CC8810F-CB2B-4645-93BB-0B66BF4C7637}" type="sibTrans" cxnId="{18C855EF-69E0-41DC-BD8C-ADDADC09A001}">
      <dgm:prSet/>
      <dgm:spPr/>
      <dgm:t>
        <a:bodyPr/>
        <a:lstStyle/>
        <a:p>
          <a:endParaRPr lang="en-US"/>
        </a:p>
      </dgm:t>
    </dgm:pt>
    <dgm:pt modelId="{07E78E86-4DA3-4565-AED7-3E95D0DF8A79}" type="pres">
      <dgm:prSet presAssocID="{E7144B78-6CC7-4C24-893D-88919DB70D66}" presName="Name0" presStyleCnt="0">
        <dgm:presLayoutVars>
          <dgm:dir/>
          <dgm:animLvl val="lvl"/>
          <dgm:resizeHandles val="exact"/>
        </dgm:presLayoutVars>
      </dgm:prSet>
      <dgm:spPr/>
    </dgm:pt>
    <dgm:pt modelId="{8D0B0F4B-23F0-474A-AC04-A3BC70AB629A}" type="pres">
      <dgm:prSet presAssocID="{06C0AF46-CC92-4DAC-9DAA-4F90326F6C39}" presName="boxAndChildren" presStyleCnt="0"/>
      <dgm:spPr/>
    </dgm:pt>
    <dgm:pt modelId="{506AE698-9A2C-40AF-96C1-A5004275FF1A}" type="pres">
      <dgm:prSet presAssocID="{06C0AF46-CC92-4DAC-9DAA-4F90326F6C39}" presName="parentTextBox" presStyleLbl="node1" presStyleIdx="0" presStyleCnt="4"/>
      <dgm:spPr/>
    </dgm:pt>
    <dgm:pt modelId="{E400DF3F-16FE-4934-8E9E-3C7D51179FF4}" type="pres">
      <dgm:prSet presAssocID="{D19DC297-6F55-451E-8D6A-44ED7F507475}" presName="sp" presStyleCnt="0"/>
      <dgm:spPr/>
    </dgm:pt>
    <dgm:pt modelId="{6ED2DBF2-E0BE-4760-B8DF-EFF24E668325}" type="pres">
      <dgm:prSet presAssocID="{9F69A675-4EAA-44C0-B478-F4DC6F27F00C}" presName="arrowAndChildren" presStyleCnt="0"/>
      <dgm:spPr/>
    </dgm:pt>
    <dgm:pt modelId="{AC786FFE-1541-4F06-9830-494AE240BEC3}" type="pres">
      <dgm:prSet presAssocID="{9F69A675-4EAA-44C0-B478-F4DC6F27F00C}" presName="parentTextArrow" presStyleLbl="node1" presStyleIdx="1" presStyleCnt="4"/>
      <dgm:spPr/>
    </dgm:pt>
    <dgm:pt modelId="{97D701CE-27BC-4D03-A94D-71F13E167E5A}" type="pres">
      <dgm:prSet presAssocID="{A7AC8A54-4502-4DD3-B009-1812318C8217}" presName="sp" presStyleCnt="0"/>
      <dgm:spPr/>
    </dgm:pt>
    <dgm:pt modelId="{21F9BC4F-D14B-4240-93E1-20C4AF1FE7E2}" type="pres">
      <dgm:prSet presAssocID="{2A4FFBC4-6509-4193-B2AA-FCDDD6B200A1}" presName="arrowAndChildren" presStyleCnt="0"/>
      <dgm:spPr/>
    </dgm:pt>
    <dgm:pt modelId="{47E19F5C-84A3-4E04-A35D-E0C21F99EF1F}" type="pres">
      <dgm:prSet presAssocID="{2A4FFBC4-6509-4193-B2AA-FCDDD6B200A1}" presName="parentTextArrow" presStyleLbl="node1" presStyleIdx="2" presStyleCnt="4"/>
      <dgm:spPr/>
    </dgm:pt>
    <dgm:pt modelId="{C484F606-EB0E-445D-A382-9B11EA7235F7}" type="pres">
      <dgm:prSet presAssocID="{2DC6FC0A-3E34-4A25-A3C6-C63C46731215}" presName="sp" presStyleCnt="0"/>
      <dgm:spPr/>
    </dgm:pt>
    <dgm:pt modelId="{3F9CDF20-5763-4558-9D65-D97B08B75EA8}" type="pres">
      <dgm:prSet presAssocID="{0D896B48-33BB-4192-A799-B78D1A938BE8}" presName="arrowAndChildren" presStyleCnt="0"/>
      <dgm:spPr/>
    </dgm:pt>
    <dgm:pt modelId="{F48B8905-3EA1-46C0-B164-F253BA53FB3F}" type="pres">
      <dgm:prSet presAssocID="{0D896B48-33BB-4192-A799-B78D1A938BE8}" presName="parentTextArrow" presStyleLbl="node1" presStyleIdx="3" presStyleCnt="4"/>
      <dgm:spPr/>
    </dgm:pt>
  </dgm:ptLst>
  <dgm:cxnLst>
    <dgm:cxn modelId="{3AE08827-0516-4C4C-8C48-25C37DD3DABE}" type="presOf" srcId="{E7144B78-6CC7-4C24-893D-88919DB70D66}" destId="{07E78E86-4DA3-4565-AED7-3E95D0DF8A79}" srcOrd="0" destOrd="0" presId="urn:microsoft.com/office/officeart/2005/8/layout/process4"/>
    <dgm:cxn modelId="{87E58061-58CB-4A20-9B3A-1C630FC8A62E}" srcId="{E7144B78-6CC7-4C24-893D-88919DB70D66}" destId="{9F69A675-4EAA-44C0-B478-F4DC6F27F00C}" srcOrd="2" destOrd="0" parTransId="{90ADC515-6919-4A7E-9A17-77AD6A3BB395}" sibTransId="{D19DC297-6F55-451E-8D6A-44ED7F507475}"/>
    <dgm:cxn modelId="{C87A477F-6205-4544-9E1C-34564D5655E7}" type="presOf" srcId="{2A4FFBC4-6509-4193-B2AA-FCDDD6B200A1}" destId="{47E19F5C-84A3-4E04-A35D-E0C21F99EF1F}" srcOrd="0" destOrd="0" presId="urn:microsoft.com/office/officeart/2005/8/layout/process4"/>
    <dgm:cxn modelId="{F2A65B82-C378-422F-97FC-8F6B6D35DC6D}" srcId="{E7144B78-6CC7-4C24-893D-88919DB70D66}" destId="{2A4FFBC4-6509-4193-B2AA-FCDDD6B200A1}" srcOrd="1" destOrd="0" parTransId="{ED356FCC-87EB-4C76-859C-50AC22095AE9}" sibTransId="{A7AC8A54-4502-4DD3-B009-1812318C8217}"/>
    <dgm:cxn modelId="{6D2E7A91-3E26-49AE-8CFF-8B432EFE3044}" srcId="{E7144B78-6CC7-4C24-893D-88919DB70D66}" destId="{0D896B48-33BB-4192-A799-B78D1A938BE8}" srcOrd="0" destOrd="0" parTransId="{EB3D7CDD-DA8A-4A37-8A9C-E64CC4F2EF63}" sibTransId="{2DC6FC0A-3E34-4A25-A3C6-C63C46731215}"/>
    <dgm:cxn modelId="{2F93EB98-AE50-4CF2-ACF1-943E6C6C8910}" type="presOf" srcId="{06C0AF46-CC92-4DAC-9DAA-4F90326F6C39}" destId="{506AE698-9A2C-40AF-96C1-A5004275FF1A}" srcOrd="0" destOrd="0" presId="urn:microsoft.com/office/officeart/2005/8/layout/process4"/>
    <dgm:cxn modelId="{5AB6E1C9-D0AE-4246-AB66-52B8EF10694D}" type="presOf" srcId="{0D896B48-33BB-4192-A799-B78D1A938BE8}" destId="{F48B8905-3EA1-46C0-B164-F253BA53FB3F}" srcOrd="0" destOrd="0" presId="urn:microsoft.com/office/officeart/2005/8/layout/process4"/>
    <dgm:cxn modelId="{18C855EF-69E0-41DC-BD8C-ADDADC09A001}" srcId="{E7144B78-6CC7-4C24-893D-88919DB70D66}" destId="{06C0AF46-CC92-4DAC-9DAA-4F90326F6C39}" srcOrd="3" destOrd="0" parTransId="{725D8E6C-C5FD-4566-B09A-CC5F74B9A258}" sibTransId="{1CC8810F-CB2B-4645-93BB-0B66BF4C7637}"/>
    <dgm:cxn modelId="{66B84EFF-7329-44DE-9A3F-E2614DD93370}" type="presOf" srcId="{9F69A675-4EAA-44C0-B478-F4DC6F27F00C}" destId="{AC786FFE-1541-4F06-9830-494AE240BEC3}" srcOrd="0" destOrd="0" presId="urn:microsoft.com/office/officeart/2005/8/layout/process4"/>
    <dgm:cxn modelId="{E064EAE8-6B46-44C3-BA22-01A5B54C0272}" type="presParOf" srcId="{07E78E86-4DA3-4565-AED7-3E95D0DF8A79}" destId="{8D0B0F4B-23F0-474A-AC04-A3BC70AB629A}" srcOrd="0" destOrd="0" presId="urn:microsoft.com/office/officeart/2005/8/layout/process4"/>
    <dgm:cxn modelId="{DFABFA65-A6A4-4352-A093-DEDFD4265AAB}" type="presParOf" srcId="{8D0B0F4B-23F0-474A-AC04-A3BC70AB629A}" destId="{506AE698-9A2C-40AF-96C1-A5004275FF1A}" srcOrd="0" destOrd="0" presId="urn:microsoft.com/office/officeart/2005/8/layout/process4"/>
    <dgm:cxn modelId="{B66271B1-FCCD-42C3-AE4E-ECDF4B36DC7C}" type="presParOf" srcId="{07E78E86-4DA3-4565-AED7-3E95D0DF8A79}" destId="{E400DF3F-16FE-4934-8E9E-3C7D51179FF4}" srcOrd="1" destOrd="0" presId="urn:microsoft.com/office/officeart/2005/8/layout/process4"/>
    <dgm:cxn modelId="{80476172-E4B8-4097-AD36-9DFE7F762571}" type="presParOf" srcId="{07E78E86-4DA3-4565-AED7-3E95D0DF8A79}" destId="{6ED2DBF2-E0BE-4760-B8DF-EFF24E668325}" srcOrd="2" destOrd="0" presId="urn:microsoft.com/office/officeart/2005/8/layout/process4"/>
    <dgm:cxn modelId="{AA7CA5B1-9D36-4F74-88B4-16F2939A8F72}" type="presParOf" srcId="{6ED2DBF2-E0BE-4760-B8DF-EFF24E668325}" destId="{AC786FFE-1541-4F06-9830-494AE240BEC3}" srcOrd="0" destOrd="0" presId="urn:microsoft.com/office/officeart/2005/8/layout/process4"/>
    <dgm:cxn modelId="{BBD7D140-9916-4982-9488-4F9BA9476500}" type="presParOf" srcId="{07E78E86-4DA3-4565-AED7-3E95D0DF8A79}" destId="{97D701CE-27BC-4D03-A94D-71F13E167E5A}" srcOrd="3" destOrd="0" presId="urn:microsoft.com/office/officeart/2005/8/layout/process4"/>
    <dgm:cxn modelId="{510EE9CB-C658-4B75-B380-DE3690644CAF}" type="presParOf" srcId="{07E78E86-4DA3-4565-AED7-3E95D0DF8A79}" destId="{21F9BC4F-D14B-4240-93E1-20C4AF1FE7E2}" srcOrd="4" destOrd="0" presId="urn:microsoft.com/office/officeart/2005/8/layout/process4"/>
    <dgm:cxn modelId="{03C5F7DB-DDAE-4CD1-A457-67ED7943B5F4}" type="presParOf" srcId="{21F9BC4F-D14B-4240-93E1-20C4AF1FE7E2}" destId="{47E19F5C-84A3-4E04-A35D-E0C21F99EF1F}" srcOrd="0" destOrd="0" presId="urn:microsoft.com/office/officeart/2005/8/layout/process4"/>
    <dgm:cxn modelId="{59470D4A-89E3-4467-A1AA-344860E5BA1D}" type="presParOf" srcId="{07E78E86-4DA3-4565-AED7-3E95D0DF8A79}" destId="{C484F606-EB0E-445D-A382-9B11EA7235F7}" srcOrd="5" destOrd="0" presId="urn:microsoft.com/office/officeart/2005/8/layout/process4"/>
    <dgm:cxn modelId="{B94AA548-0A8E-42AA-B86F-CA2626974FA3}" type="presParOf" srcId="{07E78E86-4DA3-4565-AED7-3E95D0DF8A79}" destId="{3F9CDF20-5763-4558-9D65-D97B08B75EA8}" srcOrd="6" destOrd="0" presId="urn:microsoft.com/office/officeart/2005/8/layout/process4"/>
    <dgm:cxn modelId="{CE9F01E2-B96A-4BFB-95EB-87936B8952AA}" type="presParOf" srcId="{3F9CDF20-5763-4558-9D65-D97B08B75EA8}" destId="{F48B8905-3EA1-46C0-B164-F253BA53FB3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16EA4B4-AFB9-4086-91A9-65324CE51B76}"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5804024A-4A62-48B2-8F7D-7942F7A98244}">
      <dgm:prSet phldrT="[Text]"/>
      <dgm:spPr/>
      <dgm:t>
        <a:bodyPr/>
        <a:lstStyle/>
        <a:p>
          <a:r>
            <a:rPr lang="en-US" dirty="0"/>
            <a:t>HUD reviews the Plan (within 75 days), notifies PHA of any problems</a:t>
          </a:r>
        </a:p>
      </dgm:t>
    </dgm:pt>
    <dgm:pt modelId="{506027BB-9685-4048-B24B-94CDAB1A2D24}" type="parTrans" cxnId="{CFCC5604-FD76-43C3-A621-6DB910D74660}">
      <dgm:prSet/>
      <dgm:spPr/>
      <dgm:t>
        <a:bodyPr/>
        <a:lstStyle/>
        <a:p>
          <a:endParaRPr lang="en-US"/>
        </a:p>
      </dgm:t>
    </dgm:pt>
    <dgm:pt modelId="{57CDF0D2-DFDD-4A40-9E61-D12363265BD8}" type="sibTrans" cxnId="{CFCC5604-FD76-43C3-A621-6DB910D74660}">
      <dgm:prSet/>
      <dgm:spPr/>
      <dgm:t>
        <a:bodyPr/>
        <a:lstStyle/>
        <a:p>
          <a:endParaRPr lang="en-US"/>
        </a:p>
      </dgm:t>
    </dgm:pt>
    <dgm:pt modelId="{D1E68362-6244-4B6F-BD3C-85A51F1D5AA0}">
      <dgm:prSet phldrT="[Text]" custT="1"/>
      <dgm:spPr/>
      <dgm:t>
        <a:bodyPr/>
        <a:lstStyle/>
        <a:p>
          <a:r>
            <a:rPr lang="en-US" sz="1800" dirty="0"/>
            <a:t>Plan is submitted to HUD via email</a:t>
          </a:r>
        </a:p>
      </dgm:t>
    </dgm:pt>
    <dgm:pt modelId="{355C0E6F-EB30-4A4F-A299-037A730B2DA7}" type="parTrans" cxnId="{8CBA613F-FE1A-4DB6-8256-57F1591DDB6F}">
      <dgm:prSet/>
      <dgm:spPr/>
      <dgm:t>
        <a:bodyPr/>
        <a:lstStyle/>
        <a:p>
          <a:endParaRPr lang="en-US"/>
        </a:p>
      </dgm:t>
    </dgm:pt>
    <dgm:pt modelId="{4501152D-9C89-4DAD-91CF-30E0166CA64F}" type="sibTrans" cxnId="{8CBA613F-FE1A-4DB6-8256-57F1591DDB6F}">
      <dgm:prSet/>
      <dgm:spPr/>
      <dgm:t>
        <a:bodyPr/>
        <a:lstStyle/>
        <a:p>
          <a:endParaRPr lang="en-US"/>
        </a:p>
      </dgm:t>
    </dgm:pt>
    <dgm:pt modelId="{D44915A1-D045-4DD8-A2FB-8D384D03019C}">
      <dgm:prSet phldrT="[Text]" custT="1"/>
      <dgm:spPr/>
      <dgm:t>
        <a:bodyPr/>
        <a:lstStyle/>
        <a:p>
          <a:r>
            <a:rPr lang="en-US" sz="1600" dirty="0"/>
            <a:t>If complete, consistent and compliant, Plan approved</a:t>
          </a:r>
        </a:p>
      </dgm:t>
    </dgm:pt>
    <dgm:pt modelId="{785B5489-6A18-45C3-9B7F-4C2664B8C54C}" type="parTrans" cxnId="{364B4386-E916-4CC8-BCCE-56287CA04F56}">
      <dgm:prSet/>
      <dgm:spPr/>
      <dgm:t>
        <a:bodyPr/>
        <a:lstStyle/>
        <a:p>
          <a:endParaRPr lang="en-US"/>
        </a:p>
      </dgm:t>
    </dgm:pt>
    <dgm:pt modelId="{88D6CD5F-82C7-4276-8814-6447C1013EB2}" type="sibTrans" cxnId="{364B4386-E916-4CC8-BCCE-56287CA04F56}">
      <dgm:prSet/>
      <dgm:spPr/>
      <dgm:t>
        <a:bodyPr/>
        <a:lstStyle/>
        <a:p>
          <a:endParaRPr lang="en-US"/>
        </a:p>
      </dgm:t>
    </dgm:pt>
    <dgm:pt modelId="{852CCB84-028E-4C51-9A65-90FD423DB4C4}">
      <dgm:prSet phldrT="[Text]" custT="1"/>
      <dgm:spPr/>
      <dgm:t>
        <a:bodyPr/>
        <a:lstStyle/>
        <a:p>
          <a:r>
            <a:rPr lang="en-US" sz="1600" dirty="0"/>
            <a:t>If technical deficiencies, PHA is notified to correct</a:t>
          </a:r>
        </a:p>
      </dgm:t>
    </dgm:pt>
    <dgm:pt modelId="{8EAA0A70-A11B-4FC9-A66F-D594C0467A50}" type="parTrans" cxnId="{E651E516-BB82-404E-B10B-7D9E53B0E2C7}">
      <dgm:prSet/>
      <dgm:spPr/>
      <dgm:t>
        <a:bodyPr/>
        <a:lstStyle/>
        <a:p>
          <a:endParaRPr lang="en-US"/>
        </a:p>
      </dgm:t>
    </dgm:pt>
    <dgm:pt modelId="{8A9C0A99-FDEA-441F-AAC5-49DEFFA91BAB}" type="sibTrans" cxnId="{E651E516-BB82-404E-B10B-7D9E53B0E2C7}">
      <dgm:prSet/>
      <dgm:spPr/>
      <dgm:t>
        <a:bodyPr/>
        <a:lstStyle/>
        <a:p>
          <a:endParaRPr lang="en-US"/>
        </a:p>
      </dgm:t>
    </dgm:pt>
    <dgm:pt modelId="{89B729A7-F884-4297-BFDD-C867914A7E1D}">
      <dgm:prSet/>
      <dgm:spPr/>
      <dgm:t>
        <a:bodyPr/>
        <a:lstStyle/>
        <a:p>
          <a:r>
            <a:rPr lang="en-US" dirty="0"/>
            <a:t>Either PH director notifies PHA in writing or, if after 75 days no notice of disapproval, Plan considered approved </a:t>
          </a:r>
        </a:p>
      </dgm:t>
    </dgm:pt>
    <dgm:pt modelId="{127BA9D8-75E9-4D56-BB11-9BCDDBD7D9A5}" type="parTrans" cxnId="{5EC3D744-D9CD-480A-984E-BE400ED0D733}">
      <dgm:prSet/>
      <dgm:spPr/>
      <dgm:t>
        <a:bodyPr/>
        <a:lstStyle/>
        <a:p>
          <a:endParaRPr lang="en-US"/>
        </a:p>
      </dgm:t>
    </dgm:pt>
    <dgm:pt modelId="{B62F192A-3334-4350-890A-47B90163B8AD}" type="sibTrans" cxnId="{5EC3D744-D9CD-480A-984E-BE400ED0D733}">
      <dgm:prSet/>
      <dgm:spPr/>
      <dgm:t>
        <a:bodyPr/>
        <a:lstStyle/>
        <a:p>
          <a:endParaRPr lang="en-US"/>
        </a:p>
      </dgm:t>
    </dgm:pt>
    <dgm:pt modelId="{0FE41648-B301-44FB-A9DF-5A034CCEF245}">
      <dgm:prSet custT="1"/>
      <dgm:spPr/>
      <dgm:t>
        <a:bodyPr/>
        <a:lstStyle/>
        <a:p>
          <a:r>
            <a:rPr lang="en-US" sz="1200" dirty="0"/>
            <a:t>If Substantive deficiencies, Plan disapproved. PHA is notified of the specific reasons, the actions needed to meet the criteria and deadline for resubmission</a:t>
          </a:r>
        </a:p>
      </dgm:t>
    </dgm:pt>
    <dgm:pt modelId="{428E01A3-C985-4328-90F1-F0D6F63E2C22}" type="parTrans" cxnId="{FE0E2609-6F75-4567-BA67-56D3D7F25D63}">
      <dgm:prSet/>
      <dgm:spPr/>
      <dgm:t>
        <a:bodyPr/>
        <a:lstStyle/>
        <a:p>
          <a:endParaRPr lang="en-US"/>
        </a:p>
      </dgm:t>
    </dgm:pt>
    <dgm:pt modelId="{CA1ACF9A-6D6F-473F-86FA-E9977B03FE75}" type="sibTrans" cxnId="{FE0E2609-6F75-4567-BA67-56D3D7F25D63}">
      <dgm:prSet/>
      <dgm:spPr/>
      <dgm:t>
        <a:bodyPr/>
        <a:lstStyle/>
        <a:p>
          <a:endParaRPr lang="en-US"/>
        </a:p>
      </dgm:t>
    </dgm:pt>
    <dgm:pt modelId="{C474D749-722F-467C-BE06-90F52DE3D732}">
      <dgm:prSet/>
      <dgm:spPr/>
      <dgm:t>
        <a:bodyPr/>
        <a:lstStyle/>
        <a:p>
          <a:endParaRPr lang="en-US" sz="500" dirty="0"/>
        </a:p>
      </dgm:t>
    </dgm:pt>
    <dgm:pt modelId="{FED458A3-2989-49AC-BDCB-679E56A9283A}" type="parTrans" cxnId="{2A73601C-A2D5-40A3-BD3B-D0DE93128854}">
      <dgm:prSet/>
      <dgm:spPr/>
      <dgm:t>
        <a:bodyPr/>
        <a:lstStyle/>
        <a:p>
          <a:endParaRPr lang="en-US"/>
        </a:p>
      </dgm:t>
    </dgm:pt>
    <dgm:pt modelId="{7FB19568-2413-4832-9BD9-756047F6952F}" type="sibTrans" cxnId="{2A73601C-A2D5-40A3-BD3B-D0DE93128854}">
      <dgm:prSet/>
      <dgm:spPr/>
      <dgm:t>
        <a:bodyPr/>
        <a:lstStyle/>
        <a:p>
          <a:endParaRPr lang="en-US"/>
        </a:p>
      </dgm:t>
    </dgm:pt>
    <dgm:pt modelId="{3DFAC4EF-4B9F-441C-A775-933AE9E7D50D}">
      <dgm:prSet/>
      <dgm:spPr/>
      <dgm:t>
        <a:bodyPr/>
        <a:lstStyle/>
        <a:p>
          <a:endParaRPr lang="en-US" sz="500" dirty="0"/>
        </a:p>
      </dgm:t>
    </dgm:pt>
    <dgm:pt modelId="{C70D3456-38CB-4BD6-A474-0AA6BAB898CD}" type="parTrans" cxnId="{72B5F3C3-11B7-4362-A89C-82B6025EB77E}">
      <dgm:prSet/>
      <dgm:spPr/>
      <dgm:t>
        <a:bodyPr/>
        <a:lstStyle/>
        <a:p>
          <a:endParaRPr lang="en-US"/>
        </a:p>
      </dgm:t>
    </dgm:pt>
    <dgm:pt modelId="{B496D5DF-52D6-4B3D-A692-FC5800EE7F30}" type="sibTrans" cxnId="{72B5F3C3-11B7-4362-A89C-82B6025EB77E}">
      <dgm:prSet/>
      <dgm:spPr/>
      <dgm:t>
        <a:bodyPr/>
        <a:lstStyle/>
        <a:p>
          <a:endParaRPr lang="en-US"/>
        </a:p>
      </dgm:t>
    </dgm:pt>
    <dgm:pt modelId="{055A7241-C663-4AEC-81EE-9950A789DBFD}">
      <dgm:prSet custT="1"/>
      <dgm:spPr/>
      <dgm:t>
        <a:bodyPr/>
        <a:lstStyle/>
        <a:p>
          <a:r>
            <a:rPr lang="en-US" sz="1400" dirty="0"/>
            <a:t>PHA resubmits Plan</a:t>
          </a:r>
          <a:r>
            <a:rPr lang="en-US" sz="1200" dirty="0"/>
            <a:t> </a:t>
          </a:r>
        </a:p>
      </dgm:t>
    </dgm:pt>
    <dgm:pt modelId="{3B57D816-0580-4B59-AA43-73589C7E02A3}" type="parTrans" cxnId="{DD8B8107-000F-496E-A424-26C90DE7CEA3}">
      <dgm:prSet/>
      <dgm:spPr/>
      <dgm:t>
        <a:bodyPr/>
        <a:lstStyle/>
        <a:p>
          <a:endParaRPr lang="en-US"/>
        </a:p>
      </dgm:t>
    </dgm:pt>
    <dgm:pt modelId="{9042AD4B-0849-4BB0-95C4-19A60D276459}" type="sibTrans" cxnId="{DD8B8107-000F-496E-A424-26C90DE7CEA3}">
      <dgm:prSet/>
      <dgm:spPr/>
      <dgm:t>
        <a:bodyPr/>
        <a:lstStyle/>
        <a:p>
          <a:endParaRPr lang="en-US"/>
        </a:p>
      </dgm:t>
    </dgm:pt>
    <dgm:pt modelId="{0BFC1881-6BF6-467B-9E73-3CBF8EDFA267}" type="pres">
      <dgm:prSet presAssocID="{B16EA4B4-AFB9-4086-91A9-65324CE51B76}" presName="Name0" presStyleCnt="0">
        <dgm:presLayoutVars>
          <dgm:chMax val="1"/>
          <dgm:chPref val="1"/>
          <dgm:dir val="rev"/>
          <dgm:animOne val="branch"/>
          <dgm:animLvl val="lvl"/>
        </dgm:presLayoutVars>
      </dgm:prSet>
      <dgm:spPr/>
    </dgm:pt>
    <dgm:pt modelId="{630AEC78-D475-4F12-A3B0-976790D9BD7C}" type="pres">
      <dgm:prSet presAssocID="{5804024A-4A62-48B2-8F7D-7942F7A98244}" presName="textCenter" presStyleLbl="node1" presStyleIdx="0" presStyleCnt="7" custScaleX="428247" custScaleY="66083" custLinFactY="-50295" custLinFactNeighborX="-2490" custLinFactNeighborY="-100000"/>
      <dgm:spPr/>
    </dgm:pt>
    <dgm:pt modelId="{B73DDD87-76FB-4D38-9339-F3418206F530}" type="pres">
      <dgm:prSet presAssocID="{5804024A-4A62-48B2-8F7D-7942F7A98244}" presName="cycle_1" presStyleCnt="0"/>
      <dgm:spPr/>
    </dgm:pt>
    <dgm:pt modelId="{EA34B9A1-7CFE-4E95-8A40-AA1C3FF00F06}" type="pres">
      <dgm:prSet presAssocID="{D1E68362-6244-4B6F-BD3C-85A51F1D5AA0}" presName="childCenter1" presStyleLbl="node1" presStyleIdx="1" presStyleCnt="7" custScaleX="565307" custScaleY="88235" custLinFactNeighborX="0" custLinFactNeighborY="-34957"/>
      <dgm:spPr/>
    </dgm:pt>
    <dgm:pt modelId="{70170674-9086-4240-A794-7C71AA7C8892}" type="pres">
      <dgm:prSet presAssocID="{355C0E6F-EB30-4A4F-A299-037A730B2DA7}" presName="Name144" presStyleLbl="parChTrans1D2" presStyleIdx="0" presStyleCnt="3"/>
      <dgm:spPr/>
    </dgm:pt>
    <dgm:pt modelId="{E438D837-E595-4A7A-8D70-2995B0FED84E}" type="pres">
      <dgm:prSet presAssocID="{5804024A-4A62-48B2-8F7D-7942F7A98244}" presName="cycle_2" presStyleCnt="0"/>
      <dgm:spPr/>
    </dgm:pt>
    <dgm:pt modelId="{AB75BC08-5EEA-42BC-AEE9-A51DFABD8EB1}" type="pres">
      <dgm:prSet presAssocID="{D44915A1-D045-4DD8-A2FB-8D384D03019C}" presName="childCenter2" presStyleLbl="node1" presStyleIdx="2" presStyleCnt="7" custScaleX="483742" custLinFactX="-10103" custLinFactNeighborX="-100000" custLinFactNeighborY="-39666"/>
      <dgm:spPr/>
    </dgm:pt>
    <dgm:pt modelId="{48CF4536-4D83-426F-B6FB-893F26A9258F}" type="pres">
      <dgm:prSet presAssocID="{127BA9D8-75E9-4D56-BB11-9BCDDBD7D9A5}" presName="Name218" presStyleLbl="parChTrans1D3" presStyleIdx="0" presStyleCnt="3"/>
      <dgm:spPr/>
    </dgm:pt>
    <dgm:pt modelId="{2459DE04-0070-4D8B-8F01-E4378616D568}" type="pres">
      <dgm:prSet presAssocID="{89B729A7-F884-4297-BFDD-C867914A7E1D}" presName="text2" presStyleLbl="node1" presStyleIdx="3" presStyleCnt="7" custScaleX="599395" custScaleY="131312" custRadScaleRad="224430" custRadScaleInc="13947">
        <dgm:presLayoutVars>
          <dgm:bulletEnabled val="1"/>
        </dgm:presLayoutVars>
      </dgm:prSet>
      <dgm:spPr/>
    </dgm:pt>
    <dgm:pt modelId="{C6E26327-BC26-4D71-AD29-C378FDCBDB5C}" type="pres">
      <dgm:prSet presAssocID="{785B5489-6A18-45C3-9B7F-4C2664B8C54C}" presName="Name221" presStyleLbl="parChTrans1D2" presStyleIdx="1" presStyleCnt="3"/>
      <dgm:spPr/>
    </dgm:pt>
    <dgm:pt modelId="{C53B5703-95C9-4879-8483-518F2AF4D529}" type="pres">
      <dgm:prSet presAssocID="{5804024A-4A62-48B2-8F7D-7942F7A98244}" presName="cycle_3" presStyleCnt="0"/>
      <dgm:spPr/>
    </dgm:pt>
    <dgm:pt modelId="{DC5C3B4B-1AD1-4D5B-A7B7-29F378A4D711}" type="pres">
      <dgm:prSet presAssocID="{852CCB84-028E-4C51-9A65-90FD423DB4C4}" presName="childCenter3" presStyleLbl="node1" presStyleIdx="4" presStyleCnt="7" custScaleX="510498" custLinFactX="19298" custLinFactNeighborX="100000" custLinFactNeighborY="-50185"/>
      <dgm:spPr/>
    </dgm:pt>
    <dgm:pt modelId="{7F13EF9C-B805-4E6C-A325-A4DCD5F90A1A}" type="pres">
      <dgm:prSet presAssocID="{3B57D816-0580-4B59-AA43-73589C7E02A3}" presName="Name285" presStyleLbl="parChTrans1D3" presStyleIdx="1" presStyleCnt="3"/>
      <dgm:spPr/>
    </dgm:pt>
    <dgm:pt modelId="{5B6FD213-0F52-4794-8A86-9E2AE1F2A3A5}" type="pres">
      <dgm:prSet presAssocID="{055A7241-C663-4AEC-81EE-9950A789DBFD}" presName="text3" presStyleLbl="node1" presStyleIdx="5" presStyleCnt="7" custScaleX="422454" custRadScaleRad="231496" custRadScaleInc="-72943">
        <dgm:presLayoutVars>
          <dgm:bulletEnabled val="1"/>
        </dgm:presLayoutVars>
      </dgm:prSet>
      <dgm:spPr/>
    </dgm:pt>
    <dgm:pt modelId="{CA461B33-0E50-4025-835F-F02EA4AC3868}" type="pres">
      <dgm:prSet presAssocID="{428E01A3-C985-4328-90F1-F0D6F63E2C22}" presName="Name285" presStyleLbl="parChTrans1D3" presStyleIdx="2" presStyleCnt="3"/>
      <dgm:spPr/>
    </dgm:pt>
    <dgm:pt modelId="{71C4B81A-3794-497E-8463-BA1EB7C52B20}" type="pres">
      <dgm:prSet presAssocID="{0FE41648-B301-44FB-A9DF-5A034CCEF245}" presName="text3" presStyleLbl="node1" presStyleIdx="6" presStyleCnt="7" custScaleX="582576" custScaleY="94590" custRadScaleRad="236314" custRadScaleInc="7489">
        <dgm:presLayoutVars>
          <dgm:bulletEnabled val="1"/>
        </dgm:presLayoutVars>
      </dgm:prSet>
      <dgm:spPr/>
    </dgm:pt>
    <dgm:pt modelId="{1A1BE726-9D1B-4C69-941B-DD58C33F2F5A}" type="pres">
      <dgm:prSet presAssocID="{8EAA0A70-A11B-4FC9-A66F-D594C0467A50}" presName="Name288" presStyleLbl="parChTrans1D2" presStyleIdx="2" presStyleCnt="3"/>
      <dgm:spPr/>
    </dgm:pt>
  </dgm:ptLst>
  <dgm:cxnLst>
    <dgm:cxn modelId="{CFCC5604-FD76-43C3-A621-6DB910D74660}" srcId="{B16EA4B4-AFB9-4086-91A9-65324CE51B76}" destId="{5804024A-4A62-48B2-8F7D-7942F7A98244}" srcOrd="0" destOrd="0" parTransId="{506027BB-9685-4048-B24B-94CDAB1A2D24}" sibTransId="{57CDF0D2-DFDD-4A40-9E61-D12363265BD8}"/>
    <dgm:cxn modelId="{EBEF0807-A9DF-4A01-9AA7-AF1CEF6C618A}" type="presOf" srcId="{B16EA4B4-AFB9-4086-91A9-65324CE51B76}" destId="{0BFC1881-6BF6-467B-9E73-3CBF8EDFA267}" srcOrd="0" destOrd="0" presId="urn:microsoft.com/office/officeart/2008/layout/RadialCluster"/>
    <dgm:cxn modelId="{DD8B8107-000F-496E-A424-26C90DE7CEA3}" srcId="{852CCB84-028E-4C51-9A65-90FD423DB4C4}" destId="{055A7241-C663-4AEC-81EE-9950A789DBFD}" srcOrd="0" destOrd="0" parTransId="{3B57D816-0580-4B59-AA43-73589C7E02A3}" sibTransId="{9042AD4B-0849-4BB0-95C4-19A60D276459}"/>
    <dgm:cxn modelId="{FE0E2609-6F75-4567-BA67-56D3D7F25D63}" srcId="{852CCB84-028E-4C51-9A65-90FD423DB4C4}" destId="{0FE41648-B301-44FB-A9DF-5A034CCEF245}" srcOrd="1" destOrd="0" parTransId="{428E01A3-C985-4328-90F1-F0D6F63E2C22}" sibTransId="{CA1ACF9A-6D6F-473F-86FA-E9977B03FE75}"/>
    <dgm:cxn modelId="{BAE6C40C-5F4B-424D-B045-FDDC8CD9F613}" type="presOf" srcId="{428E01A3-C985-4328-90F1-F0D6F63E2C22}" destId="{CA461B33-0E50-4025-835F-F02EA4AC3868}" srcOrd="0" destOrd="0" presId="urn:microsoft.com/office/officeart/2008/layout/RadialCluster"/>
    <dgm:cxn modelId="{E651E516-BB82-404E-B10B-7D9E53B0E2C7}" srcId="{5804024A-4A62-48B2-8F7D-7942F7A98244}" destId="{852CCB84-028E-4C51-9A65-90FD423DB4C4}" srcOrd="2" destOrd="0" parTransId="{8EAA0A70-A11B-4FC9-A66F-D594C0467A50}" sibTransId="{8A9C0A99-FDEA-441F-AAC5-49DEFFA91BAB}"/>
    <dgm:cxn modelId="{2A73601C-A2D5-40A3-BD3B-D0DE93128854}" srcId="{0FE41648-B301-44FB-A9DF-5A034CCEF245}" destId="{C474D749-722F-467C-BE06-90F52DE3D732}" srcOrd="0" destOrd="0" parTransId="{FED458A3-2989-49AC-BDCB-679E56A9283A}" sibTransId="{7FB19568-2413-4832-9BD9-756047F6952F}"/>
    <dgm:cxn modelId="{2EE6932F-56ED-4ADB-B180-F1FDBC1B4330}" type="presOf" srcId="{8EAA0A70-A11B-4FC9-A66F-D594C0467A50}" destId="{1A1BE726-9D1B-4C69-941B-DD58C33F2F5A}" srcOrd="0" destOrd="0" presId="urn:microsoft.com/office/officeart/2008/layout/RadialCluster"/>
    <dgm:cxn modelId="{330BC33A-3158-44EB-AAF3-BB19439A3491}" type="presOf" srcId="{852CCB84-028E-4C51-9A65-90FD423DB4C4}" destId="{DC5C3B4B-1AD1-4D5B-A7B7-29F378A4D711}" srcOrd="0" destOrd="0" presId="urn:microsoft.com/office/officeart/2008/layout/RadialCluster"/>
    <dgm:cxn modelId="{8CBA613F-FE1A-4DB6-8256-57F1591DDB6F}" srcId="{5804024A-4A62-48B2-8F7D-7942F7A98244}" destId="{D1E68362-6244-4B6F-BD3C-85A51F1D5AA0}" srcOrd="0" destOrd="0" parTransId="{355C0E6F-EB30-4A4F-A299-037A730B2DA7}" sibTransId="{4501152D-9C89-4DAD-91CF-30E0166CA64F}"/>
    <dgm:cxn modelId="{5EC3D744-D9CD-480A-984E-BE400ED0D733}" srcId="{D44915A1-D045-4DD8-A2FB-8D384D03019C}" destId="{89B729A7-F884-4297-BFDD-C867914A7E1D}" srcOrd="0" destOrd="0" parTransId="{127BA9D8-75E9-4D56-BB11-9BCDDBD7D9A5}" sibTransId="{B62F192A-3334-4350-890A-47B90163B8AD}"/>
    <dgm:cxn modelId="{E51A054C-323F-4561-8292-17629DF1C4CD}" type="presOf" srcId="{055A7241-C663-4AEC-81EE-9950A789DBFD}" destId="{5B6FD213-0F52-4794-8A86-9E2AE1F2A3A5}" srcOrd="0" destOrd="0" presId="urn:microsoft.com/office/officeart/2008/layout/RadialCluster"/>
    <dgm:cxn modelId="{364B4386-E916-4CC8-BCCE-56287CA04F56}" srcId="{5804024A-4A62-48B2-8F7D-7942F7A98244}" destId="{D44915A1-D045-4DD8-A2FB-8D384D03019C}" srcOrd="1" destOrd="0" parTransId="{785B5489-6A18-45C3-9B7F-4C2664B8C54C}" sibTransId="{88D6CD5F-82C7-4276-8814-6447C1013EB2}"/>
    <dgm:cxn modelId="{CE0F448D-9EFD-43A9-A24F-D39C423FDEE5}" type="presOf" srcId="{3DFAC4EF-4B9F-441C-A775-933AE9E7D50D}" destId="{71C4B81A-3794-497E-8463-BA1EB7C52B20}" srcOrd="0" destOrd="2" presId="urn:microsoft.com/office/officeart/2008/layout/RadialCluster"/>
    <dgm:cxn modelId="{F1E79692-B4FC-4C29-AD70-B874793512D8}" type="presOf" srcId="{785B5489-6A18-45C3-9B7F-4C2664B8C54C}" destId="{C6E26327-BC26-4D71-AD29-C378FDCBDB5C}" srcOrd="0" destOrd="0" presId="urn:microsoft.com/office/officeart/2008/layout/RadialCluster"/>
    <dgm:cxn modelId="{EC585195-EB9D-45ED-8070-37E9A455E72B}" type="presOf" srcId="{D1E68362-6244-4B6F-BD3C-85A51F1D5AA0}" destId="{EA34B9A1-7CFE-4E95-8A40-AA1C3FF00F06}" srcOrd="0" destOrd="0" presId="urn:microsoft.com/office/officeart/2008/layout/RadialCluster"/>
    <dgm:cxn modelId="{1847B79A-EFA0-41F5-88D5-072F80161CBF}" type="presOf" srcId="{D44915A1-D045-4DD8-A2FB-8D384D03019C}" destId="{AB75BC08-5EEA-42BC-AEE9-A51DFABD8EB1}" srcOrd="0" destOrd="0" presId="urn:microsoft.com/office/officeart/2008/layout/RadialCluster"/>
    <dgm:cxn modelId="{928A7EB0-C3F4-4AF9-BFA5-46EC8994C2AB}" type="presOf" srcId="{89B729A7-F884-4297-BFDD-C867914A7E1D}" destId="{2459DE04-0070-4D8B-8F01-E4378616D568}" srcOrd="0" destOrd="0" presId="urn:microsoft.com/office/officeart/2008/layout/RadialCluster"/>
    <dgm:cxn modelId="{72B5F3C3-11B7-4362-A89C-82B6025EB77E}" srcId="{0FE41648-B301-44FB-A9DF-5A034CCEF245}" destId="{3DFAC4EF-4B9F-441C-A775-933AE9E7D50D}" srcOrd="1" destOrd="0" parTransId="{C70D3456-38CB-4BD6-A474-0AA6BAB898CD}" sibTransId="{B496D5DF-52D6-4B3D-A692-FC5800EE7F30}"/>
    <dgm:cxn modelId="{D4D58DC4-A31A-4FA3-A819-B742504B6D2C}" type="presOf" srcId="{C474D749-722F-467C-BE06-90F52DE3D732}" destId="{71C4B81A-3794-497E-8463-BA1EB7C52B20}" srcOrd="0" destOrd="1" presId="urn:microsoft.com/office/officeart/2008/layout/RadialCluster"/>
    <dgm:cxn modelId="{80A346D1-E690-4766-8346-85FCD4EC1520}" type="presOf" srcId="{0FE41648-B301-44FB-A9DF-5A034CCEF245}" destId="{71C4B81A-3794-497E-8463-BA1EB7C52B20}" srcOrd="0" destOrd="0" presId="urn:microsoft.com/office/officeart/2008/layout/RadialCluster"/>
    <dgm:cxn modelId="{050BF9D3-84C9-48B9-BF0C-97150F44486B}" type="presOf" srcId="{355C0E6F-EB30-4A4F-A299-037A730B2DA7}" destId="{70170674-9086-4240-A794-7C71AA7C8892}" srcOrd="0" destOrd="0" presId="urn:microsoft.com/office/officeart/2008/layout/RadialCluster"/>
    <dgm:cxn modelId="{196671E3-D5B4-4B0F-B9EF-3AD84D1628B0}" type="presOf" srcId="{127BA9D8-75E9-4D56-BB11-9BCDDBD7D9A5}" destId="{48CF4536-4D83-426F-B6FB-893F26A9258F}" srcOrd="0" destOrd="0" presId="urn:microsoft.com/office/officeart/2008/layout/RadialCluster"/>
    <dgm:cxn modelId="{8C7954FA-6061-44AA-AE15-84B974438A55}" type="presOf" srcId="{5804024A-4A62-48B2-8F7D-7942F7A98244}" destId="{630AEC78-D475-4F12-A3B0-976790D9BD7C}" srcOrd="0" destOrd="0" presId="urn:microsoft.com/office/officeart/2008/layout/RadialCluster"/>
    <dgm:cxn modelId="{2BC3BDFE-F214-4617-BA46-19679E20D8E9}" type="presOf" srcId="{3B57D816-0580-4B59-AA43-73589C7E02A3}" destId="{7F13EF9C-B805-4E6C-A325-A4DCD5F90A1A}" srcOrd="0" destOrd="0" presId="urn:microsoft.com/office/officeart/2008/layout/RadialCluster"/>
    <dgm:cxn modelId="{1FAC1A54-7F52-4176-B423-757B5CC1FFDC}" type="presParOf" srcId="{0BFC1881-6BF6-467B-9E73-3CBF8EDFA267}" destId="{630AEC78-D475-4F12-A3B0-976790D9BD7C}" srcOrd="0" destOrd="0" presId="urn:microsoft.com/office/officeart/2008/layout/RadialCluster"/>
    <dgm:cxn modelId="{517BA443-A1D9-42CC-B0C6-8F4103D0DCE1}" type="presParOf" srcId="{0BFC1881-6BF6-467B-9E73-3CBF8EDFA267}" destId="{B73DDD87-76FB-4D38-9339-F3418206F530}" srcOrd="1" destOrd="0" presId="urn:microsoft.com/office/officeart/2008/layout/RadialCluster"/>
    <dgm:cxn modelId="{15DE3C07-68D6-40B0-BDA7-8FE4B6920CED}" type="presParOf" srcId="{B73DDD87-76FB-4D38-9339-F3418206F530}" destId="{EA34B9A1-7CFE-4E95-8A40-AA1C3FF00F06}" srcOrd="0" destOrd="0" presId="urn:microsoft.com/office/officeart/2008/layout/RadialCluster"/>
    <dgm:cxn modelId="{C524E018-0EC6-4FF4-A6B3-CCD246997801}" type="presParOf" srcId="{0BFC1881-6BF6-467B-9E73-3CBF8EDFA267}" destId="{70170674-9086-4240-A794-7C71AA7C8892}" srcOrd="2" destOrd="0" presId="urn:microsoft.com/office/officeart/2008/layout/RadialCluster"/>
    <dgm:cxn modelId="{80D0BCDE-8659-40A5-96A5-1B15915C116D}" type="presParOf" srcId="{0BFC1881-6BF6-467B-9E73-3CBF8EDFA267}" destId="{E438D837-E595-4A7A-8D70-2995B0FED84E}" srcOrd="3" destOrd="0" presId="urn:microsoft.com/office/officeart/2008/layout/RadialCluster"/>
    <dgm:cxn modelId="{AAB1FEC0-09EA-4DDB-8548-950C4BF4FAB5}" type="presParOf" srcId="{E438D837-E595-4A7A-8D70-2995B0FED84E}" destId="{AB75BC08-5EEA-42BC-AEE9-A51DFABD8EB1}" srcOrd="0" destOrd="0" presId="urn:microsoft.com/office/officeart/2008/layout/RadialCluster"/>
    <dgm:cxn modelId="{893A599E-0330-435E-BF54-0D0D3723CF14}" type="presParOf" srcId="{E438D837-E595-4A7A-8D70-2995B0FED84E}" destId="{48CF4536-4D83-426F-B6FB-893F26A9258F}" srcOrd="1" destOrd="0" presId="urn:microsoft.com/office/officeart/2008/layout/RadialCluster"/>
    <dgm:cxn modelId="{DF049981-9209-4E77-ACF9-157281DFD6A7}" type="presParOf" srcId="{E438D837-E595-4A7A-8D70-2995B0FED84E}" destId="{2459DE04-0070-4D8B-8F01-E4378616D568}" srcOrd="2" destOrd="0" presId="urn:microsoft.com/office/officeart/2008/layout/RadialCluster"/>
    <dgm:cxn modelId="{90DF4637-92E6-4842-89BF-685E080AB3A1}" type="presParOf" srcId="{0BFC1881-6BF6-467B-9E73-3CBF8EDFA267}" destId="{C6E26327-BC26-4D71-AD29-C378FDCBDB5C}" srcOrd="4" destOrd="0" presId="urn:microsoft.com/office/officeart/2008/layout/RadialCluster"/>
    <dgm:cxn modelId="{A5CF3F8F-50B0-4F5F-81D9-E621BC48605C}" type="presParOf" srcId="{0BFC1881-6BF6-467B-9E73-3CBF8EDFA267}" destId="{C53B5703-95C9-4879-8483-518F2AF4D529}" srcOrd="5" destOrd="0" presId="urn:microsoft.com/office/officeart/2008/layout/RadialCluster"/>
    <dgm:cxn modelId="{4C666AD4-3B91-4436-8EE8-1D652BD4003B}" type="presParOf" srcId="{C53B5703-95C9-4879-8483-518F2AF4D529}" destId="{DC5C3B4B-1AD1-4D5B-A7B7-29F378A4D711}" srcOrd="0" destOrd="0" presId="urn:microsoft.com/office/officeart/2008/layout/RadialCluster"/>
    <dgm:cxn modelId="{9A1204A5-C8E6-429B-94DC-958B0E845D5B}" type="presParOf" srcId="{C53B5703-95C9-4879-8483-518F2AF4D529}" destId="{7F13EF9C-B805-4E6C-A325-A4DCD5F90A1A}" srcOrd="1" destOrd="0" presId="urn:microsoft.com/office/officeart/2008/layout/RadialCluster"/>
    <dgm:cxn modelId="{0F9A4283-6412-4888-B292-EB44A68F1CCF}" type="presParOf" srcId="{C53B5703-95C9-4879-8483-518F2AF4D529}" destId="{5B6FD213-0F52-4794-8A86-9E2AE1F2A3A5}" srcOrd="2" destOrd="0" presId="urn:microsoft.com/office/officeart/2008/layout/RadialCluster"/>
    <dgm:cxn modelId="{336E633E-F76B-4FBB-8B8F-51B460C83B93}" type="presParOf" srcId="{C53B5703-95C9-4879-8483-518F2AF4D529}" destId="{CA461B33-0E50-4025-835F-F02EA4AC3868}" srcOrd="3" destOrd="0" presId="urn:microsoft.com/office/officeart/2008/layout/RadialCluster"/>
    <dgm:cxn modelId="{B7B2C37D-2935-4256-B665-DCA78C186482}" type="presParOf" srcId="{C53B5703-95C9-4879-8483-518F2AF4D529}" destId="{71C4B81A-3794-497E-8463-BA1EB7C52B20}" srcOrd="4" destOrd="0" presId="urn:microsoft.com/office/officeart/2008/layout/RadialCluster"/>
    <dgm:cxn modelId="{AB24148A-A32B-421B-99EC-BC3776DB7A90}" type="presParOf" srcId="{0BFC1881-6BF6-467B-9E73-3CBF8EDFA267}" destId="{1A1BE726-9D1B-4C69-941B-DD58C33F2F5A}"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900AC3-415D-4A5B-A068-C6899B855D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1BED551-F37C-4D7C-A1BA-07A62874C0AA}">
      <dgm:prSet phldrT="[Text]" custT="1"/>
      <dgm:spPr/>
      <dgm:t>
        <a:bodyPr/>
        <a:lstStyle/>
        <a:p>
          <a:pPr marL="230188" indent="-230188">
            <a:buFont typeface="+mj-lt"/>
            <a:buAutoNum type="alphaLcPeriod"/>
          </a:pPr>
          <a:r>
            <a:rPr lang="en-US" sz="1550"/>
            <a:t>Housing Needs</a:t>
          </a:r>
        </a:p>
      </dgm:t>
    </dgm:pt>
    <dgm:pt modelId="{7B7EDF2E-E04B-4F1F-84B6-3998D99AE02B}" type="parTrans" cxnId="{F00C2AB2-9D42-436A-A471-78FD4C1B4A65}">
      <dgm:prSet/>
      <dgm:spPr/>
      <dgm:t>
        <a:bodyPr/>
        <a:lstStyle/>
        <a:p>
          <a:endParaRPr lang="en-US"/>
        </a:p>
      </dgm:t>
    </dgm:pt>
    <dgm:pt modelId="{56F8145E-D1CD-48AA-8350-CCC45F0ED232}" type="sibTrans" cxnId="{F00C2AB2-9D42-436A-A471-78FD4C1B4A65}">
      <dgm:prSet/>
      <dgm:spPr/>
      <dgm:t>
        <a:bodyPr/>
        <a:lstStyle/>
        <a:p>
          <a:endParaRPr lang="en-US"/>
        </a:p>
      </dgm:t>
    </dgm:pt>
    <dgm:pt modelId="{49A51B0C-D7F5-4A89-AEFD-3931256E7B04}">
      <dgm:prSet custT="1"/>
      <dgm:spPr/>
      <dgm:t>
        <a:bodyPr/>
        <a:lstStyle/>
        <a:p>
          <a:pPr marL="230188" indent="-230188">
            <a:buFont typeface="+mj-lt"/>
            <a:buAutoNum type="alphaLcPeriod"/>
          </a:pPr>
          <a:r>
            <a:rPr lang="en-US" sz="1550" dirty="0"/>
            <a:t>Financial Resources</a:t>
          </a:r>
        </a:p>
      </dgm:t>
    </dgm:pt>
    <dgm:pt modelId="{F1855831-2EA8-40F2-814D-A5737BBF72CC}" type="parTrans" cxnId="{7D5BABA1-E1FD-4E33-91F4-8B429D665951}">
      <dgm:prSet/>
      <dgm:spPr/>
      <dgm:t>
        <a:bodyPr/>
        <a:lstStyle/>
        <a:p>
          <a:endParaRPr lang="en-US"/>
        </a:p>
      </dgm:t>
    </dgm:pt>
    <dgm:pt modelId="{94538ACC-375B-4948-A4ED-56869EEF142E}" type="sibTrans" cxnId="{7D5BABA1-E1FD-4E33-91F4-8B429D665951}">
      <dgm:prSet/>
      <dgm:spPr/>
      <dgm:t>
        <a:bodyPr/>
        <a:lstStyle/>
        <a:p>
          <a:endParaRPr lang="en-US"/>
        </a:p>
      </dgm:t>
    </dgm:pt>
    <dgm:pt modelId="{BBD3770F-90B3-4ACA-818F-150DB47D3029}">
      <dgm:prSet custT="1"/>
      <dgm:spPr/>
      <dgm:t>
        <a:bodyPr/>
        <a:lstStyle/>
        <a:p>
          <a:pPr marL="230188" indent="-230188">
            <a:buFont typeface="+mj-lt"/>
            <a:buAutoNum type="alphaLcPeriod"/>
          </a:pPr>
          <a:r>
            <a:rPr lang="en-US" sz="1550" dirty="0"/>
            <a:t>Tenant Eligibility, Selection, and Admissions Policies</a:t>
          </a:r>
        </a:p>
      </dgm:t>
    </dgm:pt>
    <dgm:pt modelId="{D6F52643-DA5C-442E-90D6-E24AE81CFC35}" type="parTrans" cxnId="{5715D3CC-F06A-4F93-87B0-7CDDDA0E68C2}">
      <dgm:prSet/>
      <dgm:spPr/>
      <dgm:t>
        <a:bodyPr/>
        <a:lstStyle/>
        <a:p>
          <a:endParaRPr lang="en-US"/>
        </a:p>
      </dgm:t>
    </dgm:pt>
    <dgm:pt modelId="{C9B15551-7C39-4361-BFC4-4E710C3416FC}" type="sibTrans" cxnId="{5715D3CC-F06A-4F93-87B0-7CDDDA0E68C2}">
      <dgm:prSet/>
      <dgm:spPr/>
      <dgm:t>
        <a:bodyPr/>
        <a:lstStyle/>
        <a:p>
          <a:endParaRPr lang="en-US"/>
        </a:p>
      </dgm:t>
    </dgm:pt>
    <dgm:pt modelId="{9B98721E-1D4B-4041-82D2-8FCCB276F86E}">
      <dgm:prSet custT="1"/>
      <dgm:spPr/>
      <dgm:t>
        <a:bodyPr/>
        <a:lstStyle/>
        <a:p>
          <a:pPr marL="230188" indent="-230188">
            <a:buFont typeface="+mj-lt"/>
            <a:buAutoNum type="alphaLcPeriod"/>
          </a:pPr>
          <a:r>
            <a:rPr lang="en-US" sz="1550"/>
            <a:t>Rent Determination Policies</a:t>
          </a:r>
        </a:p>
      </dgm:t>
    </dgm:pt>
    <dgm:pt modelId="{3F339624-7A3B-469B-A982-EAD7494FD86F}" type="parTrans" cxnId="{52C7DB44-7C5F-4904-8519-F37B654DE5D8}">
      <dgm:prSet/>
      <dgm:spPr/>
      <dgm:t>
        <a:bodyPr/>
        <a:lstStyle/>
        <a:p>
          <a:endParaRPr lang="en-US"/>
        </a:p>
      </dgm:t>
    </dgm:pt>
    <dgm:pt modelId="{D54EA8A8-633F-4E0B-81D8-739F548ED396}" type="sibTrans" cxnId="{52C7DB44-7C5F-4904-8519-F37B654DE5D8}">
      <dgm:prSet/>
      <dgm:spPr/>
      <dgm:t>
        <a:bodyPr/>
        <a:lstStyle/>
        <a:p>
          <a:endParaRPr lang="en-US"/>
        </a:p>
      </dgm:t>
    </dgm:pt>
    <dgm:pt modelId="{3B1C29C3-C779-40F0-96C5-FFE93688946A}">
      <dgm:prSet custT="1"/>
      <dgm:spPr/>
      <dgm:t>
        <a:bodyPr/>
        <a:lstStyle/>
        <a:p>
          <a:pPr marL="230188" indent="-230188">
            <a:buFont typeface="+mj-lt"/>
            <a:buAutoNum type="alphaLcPeriod"/>
          </a:pPr>
          <a:r>
            <a:rPr lang="en-US" sz="1550"/>
            <a:t>PHA’s operation and Management</a:t>
          </a:r>
        </a:p>
      </dgm:t>
    </dgm:pt>
    <dgm:pt modelId="{FE9DA288-FA08-4A6B-A21C-3A9BFEFD63E4}" type="parTrans" cxnId="{F8C02EE0-880B-48D8-9F23-CC9ECB72ABD6}">
      <dgm:prSet/>
      <dgm:spPr/>
      <dgm:t>
        <a:bodyPr/>
        <a:lstStyle/>
        <a:p>
          <a:endParaRPr lang="en-US"/>
        </a:p>
      </dgm:t>
    </dgm:pt>
    <dgm:pt modelId="{D71D3F3A-3998-40B4-9E80-E4271B80C40B}" type="sibTrans" cxnId="{F8C02EE0-880B-48D8-9F23-CC9ECB72ABD6}">
      <dgm:prSet/>
      <dgm:spPr/>
      <dgm:t>
        <a:bodyPr/>
        <a:lstStyle/>
        <a:p>
          <a:endParaRPr lang="en-US"/>
        </a:p>
      </dgm:t>
    </dgm:pt>
    <dgm:pt modelId="{531E74E1-F66E-4012-8D68-791457747684}">
      <dgm:prSet custT="1"/>
      <dgm:spPr/>
      <dgm:t>
        <a:bodyPr/>
        <a:lstStyle/>
        <a:p>
          <a:pPr marL="230188" indent="-230188">
            <a:buFont typeface="+mj-lt"/>
            <a:buAutoNum type="alphaLcPeriod"/>
          </a:pPr>
          <a:r>
            <a:rPr lang="en-US" sz="1550"/>
            <a:t>PHA Grievance Procedures</a:t>
          </a:r>
        </a:p>
      </dgm:t>
    </dgm:pt>
    <dgm:pt modelId="{D714ABB9-61E5-4657-8539-5B0310BD20F5}" type="parTrans" cxnId="{E28FE3CE-DEF9-4973-9613-19E866157556}">
      <dgm:prSet/>
      <dgm:spPr/>
      <dgm:t>
        <a:bodyPr/>
        <a:lstStyle/>
        <a:p>
          <a:endParaRPr lang="en-US"/>
        </a:p>
      </dgm:t>
    </dgm:pt>
    <dgm:pt modelId="{A4A368FE-1E34-4168-AE9B-3F7188336AEC}" type="sibTrans" cxnId="{E28FE3CE-DEF9-4973-9613-19E866157556}">
      <dgm:prSet/>
      <dgm:spPr/>
      <dgm:t>
        <a:bodyPr/>
        <a:lstStyle/>
        <a:p>
          <a:endParaRPr lang="en-US"/>
        </a:p>
      </dgm:t>
    </dgm:pt>
    <dgm:pt modelId="{5AD59D2E-3A66-4E78-9E8E-C0091C3F941E}">
      <dgm:prSet custT="1"/>
      <dgm:spPr/>
      <dgm:t>
        <a:bodyPr/>
        <a:lstStyle/>
        <a:p>
          <a:pPr marL="230188" indent="-230188">
            <a:buFont typeface="+mj-lt"/>
            <a:buAutoNum type="alphaLcPeriod"/>
          </a:pPr>
          <a:r>
            <a:rPr lang="en-US" sz="1550" dirty="0"/>
            <a:t>Statement of Capital Improvement Needed</a:t>
          </a:r>
        </a:p>
      </dgm:t>
    </dgm:pt>
    <dgm:pt modelId="{5D60B79A-E4BA-4C24-8E92-B259064F707B}" type="parTrans" cxnId="{E54FDB6A-17A5-4CB6-AFFF-F8E8230F3948}">
      <dgm:prSet/>
      <dgm:spPr/>
      <dgm:t>
        <a:bodyPr/>
        <a:lstStyle/>
        <a:p>
          <a:endParaRPr lang="en-US"/>
        </a:p>
      </dgm:t>
    </dgm:pt>
    <dgm:pt modelId="{3FA2F283-9278-4B9F-8E3E-5B0F208C518C}" type="sibTrans" cxnId="{E54FDB6A-17A5-4CB6-AFFF-F8E8230F3948}">
      <dgm:prSet/>
      <dgm:spPr/>
      <dgm:t>
        <a:bodyPr/>
        <a:lstStyle/>
        <a:p>
          <a:endParaRPr lang="en-US"/>
        </a:p>
      </dgm:t>
    </dgm:pt>
    <dgm:pt modelId="{725C4FC0-D9CB-468D-8651-A4542D9D934B}">
      <dgm:prSet custT="1"/>
      <dgm:spPr/>
      <dgm:t>
        <a:bodyPr/>
        <a:lstStyle/>
        <a:p>
          <a:pPr marL="230188" indent="-230188">
            <a:buFont typeface="+mj-lt"/>
            <a:buAutoNum type="alphaLcPeriod"/>
          </a:pPr>
          <a:r>
            <a:rPr lang="en-US" sz="1550"/>
            <a:t>Any Demolition and/or Disposition</a:t>
          </a:r>
        </a:p>
      </dgm:t>
    </dgm:pt>
    <dgm:pt modelId="{32D87D78-32BA-43FE-A4EC-0AE8E424A504}" type="parTrans" cxnId="{974D5B96-A3ED-461A-AE30-BBB765EDE851}">
      <dgm:prSet/>
      <dgm:spPr/>
      <dgm:t>
        <a:bodyPr/>
        <a:lstStyle/>
        <a:p>
          <a:endParaRPr lang="en-US"/>
        </a:p>
      </dgm:t>
    </dgm:pt>
    <dgm:pt modelId="{87C18051-7E85-4292-B0E6-8A31872E5ADD}" type="sibTrans" cxnId="{974D5B96-A3ED-461A-AE30-BBB765EDE851}">
      <dgm:prSet/>
      <dgm:spPr/>
      <dgm:t>
        <a:bodyPr/>
        <a:lstStyle/>
        <a:p>
          <a:endParaRPr lang="en-US"/>
        </a:p>
      </dgm:t>
    </dgm:pt>
    <dgm:pt modelId="{E516B7D8-8AB1-41E3-B7F9-2095E4D8B559}">
      <dgm:prSet custT="1"/>
      <dgm:spPr/>
      <dgm:t>
        <a:bodyPr/>
        <a:lstStyle/>
        <a:p>
          <a:pPr marL="230188" indent="-230188">
            <a:buFont typeface="+mj-lt"/>
            <a:buAutoNum type="alphaLcPeriod"/>
          </a:pPr>
          <a:r>
            <a:rPr lang="en-US" sz="1550" dirty="0"/>
            <a:t>Developments Designated as Housing for Elderly Families, Families with Disabilities, or Mixed </a:t>
          </a:r>
        </a:p>
      </dgm:t>
    </dgm:pt>
    <dgm:pt modelId="{F2977046-538A-43B6-9871-6757389A229B}" type="parTrans" cxnId="{F1211235-EEA4-4397-BC28-94F7BE311D6F}">
      <dgm:prSet/>
      <dgm:spPr/>
      <dgm:t>
        <a:bodyPr/>
        <a:lstStyle/>
        <a:p>
          <a:endParaRPr lang="en-US"/>
        </a:p>
      </dgm:t>
    </dgm:pt>
    <dgm:pt modelId="{7656D1EC-19CF-4435-9B36-864118973014}" type="sibTrans" cxnId="{F1211235-EEA4-4397-BC28-94F7BE311D6F}">
      <dgm:prSet/>
      <dgm:spPr/>
      <dgm:t>
        <a:bodyPr/>
        <a:lstStyle/>
        <a:p>
          <a:endParaRPr lang="en-US"/>
        </a:p>
      </dgm:t>
    </dgm:pt>
    <dgm:pt modelId="{BCD51A57-8FEC-4070-830D-3540C148064E}">
      <dgm:prSet custT="1"/>
      <dgm:spPr/>
      <dgm:t>
        <a:bodyPr/>
        <a:lstStyle/>
        <a:p>
          <a:pPr marL="230188" indent="-230188">
            <a:buFont typeface="+mj-lt"/>
            <a:buAutoNum type="alphaLcPeriod"/>
          </a:pPr>
          <a:r>
            <a:rPr lang="en-US" sz="1550"/>
            <a:t>Conversion of public housing to tenant-based assistance</a:t>
          </a:r>
        </a:p>
      </dgm:t>
    </dgm:pt>
    <dgm:pt modelId="{CFDB66FC-1B4E-4A55-8978-4FEBA5076F7E}" type="parTrans" cxnId="{C6DCE8C0-8CE7-4381-8DD5-A8A60EA0E931}">
      <dgm:prSet/>
      <dgm:spPr/>
      <dgm:t>
        <a:bodyPr/>
        <a:lstStyle/>
        <a:p>
          <a:endParaRPr lang="en-US"/>
        </a:p>
      </dgm:t>
    </dgm:pt>
    <dgm:pt modelId="{D66AD926-8067-4C23-9F03-8871AAFCD825}" type="sibTrans" cxnId="{C6DCE8C0-8CE7-4381-8DD5-A8A60EA0E931}">
      <dgm:prSet/>
      <dgm:spPr/>
      <dgm:t>
        <a:bodyPr/>
        <a:lstStyle/>
        <a:p>
          <a:endParaRPr lang="en-US"/>
        </a:p>
      </dgm:t>
    </dgm:pt>
    <dgm:pt modelId="{423B9EE8-C985-4641-ACA7-20CBC6BE5E81}">
      <dgm:prSet custT="1"/>
      <dgm:spPr/>
      <dgm:t>
        <a:bodyPr/>
        <a:lstStyle/>
        <a:p>
          <a:pPr marL="230188" indent="-230188">
            <a:buFont typeface="+mj-lt"/>
            <a:buAutoNum type="alphaLcPeriod"/>
          </a:pPr>
          <a:r>
            <a:rPr lang="en-US" sz="1550"/>
            <a:t>Homeownership Programs Administered by the PHA</a:t>
          </a:r>
        </a:p>
      </dgm:t>
    </dgm:pt>
    <dgm:pt modelId="{30A66A99-C5A5-4789-8785-8500ADB8C437}" type="parTrans" cxnId="{E0B423FF-0305-436F-842C-00BE9E8E1816}">
      <dgm:prSet/>
      <dgm:spPr/>
      <dgm:t>
        <a:bodyPr/>
        <a:lstStyle/>
        <a:p>
          <a:endParaRPr lang="en-US"/>
        </a:p>
      </dgm:t>
    </dgm:pt>
    <dgm:pt modelId="{97F67E4A-A055-4F2B-8B4A-8B1F72576EE3}" type="sibTrans" cxnId="{E0B423FF-0305-436F-842C-00BE9E8E1816}">
      <dgm:prSet/>
      <dgm:spPr/>
      <dgm:t>
        <a:bodyPr/>
        <a:lstStyle/>
        <a:p>
          <a:endParaRPr lang="en-US"/>
        </a:p>
      </dgm:t>
    </dgm:pt>
    <dgm:pt modelId="{C5989EC6-C0D4-400D-BD63-64B2A7AD4054}">
      <dgm:prSet custT="1"/>
      <dgm:spPr/>
      <dgm:t>
        <a:bodyPr/>
        <a:lstStyle/>
        <a:p>
          <a:pPr marL="230188" indent="-230188">
            <a:buFont typeface="+mj-lt"/>
            <a:buAutoNum type="alphaLcPeriod"/>
          </a:pPr>
          <a:r>
            <a:rPr lang="en-US" sz="1550"/>
            <a:t>PHA's Community Service and Self-Sufficiency Programs.</a:t>
          </a:r>
        </a:p>
      </dgm:t>
    </dgm:pt>
    <dgm:pt modelId="{BA92B3C2-0D1C-41B4-97B4-C5139856B794}" type="parTrans" cxnId="{F7789BCB-9494-428B-8B2C-E425A955A16F}">
      <dgm:prSet/>
      <dgm:spPr/>
      <dgm:t>
        <a:bodyPr/>
        <a:lstStyle/>
        <a:p>
          <a:endParaRPr lang="en-US"/>
        </a:p>
      </dgm:t>
    </dgm:pt>
    <dgm:pt modelId="{FE61DC7A-61D9-44E1-968A-48BCCDDC0C6A}" type="sibTrans" cxnId="{F7789BCB-9494-428B-8B2C-E425A955A16F}">
      <dgm:prSet/>
      <dgm:spPr/>
      <dgm:t>
        <a:bodyPr/>
        <a:lstStyle/>
        <a:p>
          <a:endParaRPr lang="en-US"/>
        </a:p>
      </dgm:t>
    </dgm:pt>
    <dgm:pt modelId="{F38F5A12-1B95-4483-868F-D0E7709F01C8}">
      <dgm:prSet custT="1"/>
      <dgm:spPr/>
      <dgm:t>
        <a:bodyPr/>
        <a:lstStyle/>
        <a:p>
          <a:pPr marL="230188" indent="-230188">
            <a:buFont typeface="+mj-lt"/>
            <a:buAutoNum type="alphaLcPeriod"/>
          </a:pPr>
          <a:r>
            <a:rPr lang="en-US" sz="1550"/>
            <a:t>PHA's Safety and Crime Prevention Measures</a:t>
          </a:r>
        </a:p>
      </dgm:t>
    </dgm:pt>
    <dgm:pt modelId="{D26A286E-51AF-44B6-AF5B-1D2D84F7BB65}" type="parTrans" cxnId="{F76CAB0E-B5B4-4AF3-A10F-5AED70D9B332}">
      <dgm:prSet/>
      <dgm:spPr/>
      <dgm:t>
        <a:bodyPr/>
        <a:lstStyle/>
        <a:p>
          <a:endParaRPr lang="en-US"/>
        </a:p>
      </dgm:t>
    </dgm:pt>
    <dgm:pt modelId="{0C86E5A4-D3FD-4174-B4CF-9D81DD4DF0AB}" type="sibTrans" cxnId="{F76CAB0E-B5B4-4AF3-A10F-5AED70D9B332}">
      <dgm:prSet/>
      <dgm:spPr/>
      <dgm:t>
        <a:bodyPr/>
        <a:lstStyle/>
        <a:p>
          <a:endParaRPr lang="en-US"/>
        </a:p>
      </dgm:t>
    </dgm:pt>
    <dgm:pt modelId="{B19FD6A1-D43E-42CA-869A-425AD7E7C211}">
      <dgm:prSet custT="1"/>
      <dgm:spPr/>
      <dgm:t>
        <a:bodyPr/>
        <a:lstStyle/>
        <a:p>
          <a:pPr marL="230188" indent="-230188">
            <a:buFont typeface="+mj-lt"/>
            <a:buAutoNum type="alphaLcPeriod"/>
          </a:pPr>
          <a:r>
            <a:rPr lang="en-US" sz="1550"/>
            <a:t>PHA's Policies and Rules Regarding Ownership of Pets in Public Housing</a:t>
          </a:r>
        </a:p>
      </dgm:t>
    </dgm:pt>
    <dgm:pt modelId="{4F2B34F7-DAF5-4B61-AE73-8092DEFBFD7A}" type="parTrans" cxnId="{AAEF9AC1-E421-483C-9F03-37C236C24CDF}">
      <dgm:prSet/>
      <dgm:spPr/>
      <dgm:t>
        <a:bodyPr/>
        <a:lstStyle/>
        <a:p>
          <a:endParaRPr lang="en-US"/>
        </a:p>
      </dgm:t>
    </dgm:pt>
    <dgm:pt modelId="{AFA98663-BDBF-4B97-9130-EE71002E389A}" type="sibTrans" cxnId="{AAEF9AC1-E421-483C-9F03-37C236C24CDF}">
      <dgm:prSet/>
      <dgm:spPr/>
      <dgm:t>
        <a:bodyPr/>
        <a:lstStyle/>
        <a:p>
          <a:endParaRPr lang="en-US"/>
        </a:p>
      </dgm:t>
    </dgm:pt>
    <dgm:pt modelId="{13C12964-E2E5-43BB-A8F8-A99688D7D961}">
      <dgm:prSet custT="1"/>
      <dgm:spPr/>
      <dgm:t>
        <a:bodyPr/>
        <a:lstStyle/>
        <a:p>
          <a:pPr marL="230188" indent="-230188">
            <a:buFont typeface="+mj-lt"/>
            <a:buAutoNum type="alphaLcPeriod"/>
          </a:pPr>
          <a:r>
            <a:rPr lang="en-US" sz="1550"/>
            <a:t>Civil Rights Certification</a:t>
          </a:r>
        </a:p>
      </dgm:t>
    </dgm:pt>
    <dgm:pt modelId="{2B1963F0-7FD0-4171-8D53-049DF633EC17}" type="parTrans" cxnId="{93715E52-8D94-40EB-83AA-C341D713AA32}">
      <dgm:prSet/>
      <dgm:spPr/>
      <dgm:t>
        <a:bodyPr/>
        <a:lstStyle/>
        <a:p>
          <a:endParaRPr lang="en-US"/>
        </a:p>
      </dgm:t>
    </dgm:pt>
    <dgm:pt modelId="{0B71764E-9B01-4589-A6C3-AB76D891CAFA}" type="sibTrans" cxnId="{93715E52-8D94-40EB-83AA-C341D713AA32}">
      <dgm:prSet/>
      <dgm:spPr/>
      <dgm:t>
        <a:bodyPr/>
        <a:lstStyle/>
        <a:p>
          <a:endParaRPr lang="en-US"/>
        </a:p>
      </dgm:t>
    </dgm:pt>
    <dgm:pt modelId="{FFB3E51B-75C6-47F4-AAA6-565C7855C18D}">
      <dgm:prSet custT="1"/>
      <dgm:spPr/>
      <dgm:t>
        <a:bodyPr/>
        <a:lstStyle/>
        <a:p>
          <a:pPr marL="230188" indent="-230188">
            <a:buFont typeface="+mj-lt"/>
            <a:buAutoNum type="alphaLcPeriod"/>
          </a:pPr>
          <a:r>
            <a:rPr lang="en-US" sz="1550" dirty="0"/>
            <a:t>Recent results of PHA's fiscal year audit</a:t>
          </a:r>
        </a:p>
      </dgm:t>
    </dgm:pt>
    <dgm:pt modelId="{65596381-1774-4AA6-9A07-9AF269DB5D94}" type="parTrans" cxnId="{E6456959-F986-483E-9402-8B12F893E351}">
      <dgm:prSet/>
      <dgm:spPr/>
      <dgm:t>
        <a:bodyPr/>
        <a:lstStyle/>
        <a:p>
          <a:endParaRPr lang="en-US"/>
        </a:p>
      </dgm:t>
    </dgm:pt>
    <dgm:pt modelId="{E62A94C8-0CB3-49DF-B911-5A70C610FA21}" type="sibTrans" cxnId="{E6456959-F986-483E-9402-8B12F893E351}">
      <dgm:prSet/>
      <dgm:spPr/>
      <dgm:t>
        <a:bodyPr/>
        <a:lstStyle/>
        <a:p>
          <a:endParaRPr lang="en-US"/>
        </a:p>
      </dgm:t>
    </dgm:pt>
    <dgm:pt modelId="{2C8C4B38-4622-41A4-AC86-697B1E081E25}">
      <dgm:prSet custT="1"/>
      <dgm:spPr/>
      <dgm:t>
        <a:bodyPr/>
        <a:lstStyle/>
        <a:p>
          <a:pPr marL="230188" indent="-230188">
            <a:buFont typeface="+mj-lt"/>
            <a:buAutoNum type="alphaLcPeriod"/>
          </a:pPr>
          <a:r>
            <a:rPr lang="en-US" sz="1550"/>
            <a:t>A Statement of Asset Management</a:t>
          </a:r>
        </a:p>
      </dgm:t>
    </dgm:pt>
    <dgm:pt modelId="{D3D80D24-A800-4247-9098-F18B3A46AA2E}" type="parTrans" cxnId="{254AF5C8-1CAF-4E26-AD8E-CE80CC3EF6F1}">
      <dgm:prSet/>
      <dgm:spPr/>
      <dgm:t>
        <a:bodyPr/>
        <a:lstStyle/>
        <a:p>
          <a:endParaRPr lang="en-US"/>
        </a:p>
      </dgm:t>
    </dgm:pt>
    <dgm:pt modelId="{28D929E4-8FC4-4C09-9A20-FF18D7F48927}" type="sibTrans" cxnId="{254AF5C8-1CAF-4E26-AD8E-CE80CC3EF6F1}">
      <dgm:prSet/>
      <dgm:spPr/>
      <dgm:t>
        <a:bodyPr/>
        <a:lstStyle/>
        <a:p>
          <a:endParaRPr lang="en-US"/>
        </a:p>
      </dgm:t>
    </dgm:pt>
    <dgm:pt modelId="{071F8302-6806-4ABB-A9F6-8D53E2A655E0}">
      <dgm:prSet phldrT="[Text]" custT="1"/>
      <dgm:spPr>
        <a:solidFill>
          <a:schemeClr val="accent5">
            <a:lumMod val="75000"/>
          </a:schemeClr>
        </a:solidFill>
      </dgm:spPr>
      <dgm:t>
        <a:bodyPr/>
        <a:lstStyle/>
        <a:p>
          <a:pPr>
            <a:buFont typeface="+mj-lt"/>
            <a:buAutoNum type="alphaLcPeriod"/>
          </a:pPr>
          <a:r>
            <a:rPr lang="en-US" sz="2400" b="0"/>
            <a:t>Components</a:t>
          </a:r>
        </a:p>
      </dgm:t>
    </dgm:pt>
    <dgm:pt modelId="{92FE7AFD-9F74-41DE-BE5F-C51B6F7328D5}" type="parTrans" cxnId="{7098D0F2-E6C2-41B2-BE7A-2B4AE1667A69}">
      <dgm:prSet/>
      <dgm:spPr/>
      <dgm:t>
        <a:bodyPr/>
        <a:lstStyle/>
        <a:p>
          <a:endParaRPr lang="en-US"/>
        </a:p>
      </dgm:t>
    </dgm:pt>
    <dgm:pt modelId="{F569519F-4975-4070-8707-FA5F060056B2}" type="sibTrans" cxnId="{7098D0F2-E6C2-41B2-BE7A-2B4AE1667A69}">
      <dgm:prSet/>
      <dgm:spPr/>
      <dgm:t>
        <a:bodyPr/>
        <a:lstStyle/>
        <a:p>
          <a:endParaRPr lang="en-US"/>
        </a:p>
      </dgm:t>
    </dgm:pt>
    <dgm:pt modelId="{3D0AF342-818A-495A-80F5-6455CED84DE2}" type="pres">
      <dgm:prSet presAssocID="{BB900AC3-415D-4A5B-A068-C6899B855D7E}" presName="linear" presStyleCnt="0">
        <dgm:presLayoutVars>
          <dgm:animLvl val="lvl"/>
          <dgm:resizeHandles val="exact"/>
        </dgm:presLayoutVars>
      </dgm:prSet>
      <dgm:spPr/>
    </dgm:pt>
    <dgm:pt modelId="{853206E6-0DF3-49B7-BE71-FE8F29A4727E}" type="pres">
      <dgm:prSet presAssocID="{071F8302-6806-4ABB-A9F6-8D53E2A655E0}" presName="parentText" presStyleLbl="node1" presStyleIdx="0" presStyleCnt="1" custScaleY="75821" custLinFactNeighborX="450" custLinFactNeighborY="-3859">
        <dgm:presLayoutVars>
          <dgm:chMax val="0"/>
          <dgm:bulletEnabled val="1"/>
        </dgm:presLayoutVars>
      </dgm:prSet>
      <dgm:spPr/>
    </dgm:pt>
    <dgm:pt modelId="{333537EE-34C3-40CA-B8A7-4DC138F3FA18}" type="pres">
      <dgm:prSet presAssocID="{071F8302-6806-4ABB-A9F6-8D53E2A655E0}" presName="childText" presStyleLbl="revTx" presStyleIdx="0" presStyleCnt="1">
        <dgm:presLayoutVars>
          <dgm:bulletEnabled val="1"/>
        </dgm:presLayoutVars>
      </dgm:prSet>
      <dgm:spPr/>
    </dgm:pt>
  </dgm:ptLst>
  <dgm:cxnLst>
    <dgm:cxn modelId="{F76CAB0E-B5B4-4AF3-A10F-5AED70D9B332}" srcId="{071F8302-6806-4ABB-A9F6-8D53E2A655E0}" destId="{F38F5A12-1B95-4483-868F-D0E7709F01C8}" srcOrd="12" destOrd="0" parTransId="{D26A286E-51AF-44B6-AF5B-1D2D84F7BB65}" sibTransId="{0C86E5A4-D3FD-4174-B4CF-9D81DD4DF0AB}"/>
    <dgm:cxn modelId="{F53CA224-CF58-431A-96D4-0D16A777CADF}" type="presOf" srcId="{13C12964-E2E5-43BB-A8F8-A99688D7D961}" destId="{333537EE-34C3-40CA-B8A7-4DC138F3FA18}" srcOrd="0" destOrd="14" presId="urn:microsoft.com/office/officeart/2005/8/layout/vList2"/>
    <dgm:cxn modelId="{D8A5A12B-86DA-412F-AA8F-951B4A288496}" type="presOf" srcId="{725C4FC0-D9CB-468D-8651-A4542D9D934B}" destId="{333537EE-34C3-40CA-B8A7-4DC138F3FA18}" srcOrd="0" destOrd="7" presId="urn:microsoft.com/office/officeart/2005/8/layout/vList2"/>
    <dgm:cxn modelId="{8658FC2F-767A-401F-B6E2-FC9689E34A4D}" type="presOf" srcId="{5AD59D2E-3A66-4E78-9E8E-C0091C3F941E}" destId="{333537EE-34C3-40CA-B8A7-4DC138F3FA18}" srcOrd="0" destOrd="6" presId="urn:microsoft.com/office/officeart/2005/8/layout/vList2"/>
    <dgm:cxn modelId="{F1211235-EEA4-4397-BC28-94F7BE311D6F}" srcId="{071F8302-6806-4ABB-A9F6-8D53E2A655E0}" destId="{E516B7D8-8AB1-41E3-B7F9-2095E4D8B559}" srcOrd="8" destOrd="0" parTransId="{F2977046-538A-43B6-9871-6757389A229B}" sibTransId="{7656D1EC-19CF-4435-9B36-864118973014}"/>
    <dgm:cxn modelId="{23DD555F-B7DD-4D56-9DC7-B741DEEA77E5}" type="presOf" srcId="{BCD51A57-8FEC-4070-830D-3540C148064E}" destId="{333537EE-34C3-40CA-B8A7-4DC138F3FA18}" srcOrd="0" destOrd="9" presId="urn:microsoft.com/office/officeart/2005/8/layout/vList2"/>
    <dgm:cxn modelId="{52C7DB44-7C5F-4904-8519-F37B654DE5D8}" srcId="{071F8302-6806-4ABB-A9F6-8D53E2A655E0}" destId="{9B98721E-1D4B-4041-82D2-8FCCB276F86E}" srcOrd="3" destOrd="0" parTransId="{3F339624-7A3B-469B-A982-EAD7494FD86F}" sibTransId="{D54EA8A8-633F-4E0B-81D8-739F548ED396}"/>
    <dgm:cxn modelId="{E54FDB6A-17A5-4CB6-AFFF-F8E8230F3948}" srcId="{071F8302-6806-4ABB-A9F6-8D53E2A655E0}" destId="{5AD59D2E-3A66-4E78-9E8E-C0091C3F941E}" srcOrd="6" destOrd="0" parTransId="{5D60B79A-E4BA-4C24-8E92-B259064F707B}" sibTransId="{3FA2F283-9278-4B9F-8E3E-5B0F208C518C}"/>
    <dgm:cxn modelId="{93715E52-8D94-40EB-83AA-C341D713AA32}" srcId="{071F8302-6806-4ABB-A9F6-8D53E2A655E0}" destId="{13C12964-E2E5-43BB-A8F8-A99688D7D961}" srcOrd="14" destOrd="0" parTransId="{2B1963F0-7FD0-4171-8D53-049DF633EC17}" sibTransId="{0B71764E-9B01-4589-A6C3-AB76D891CAFA}"/>
    <dgm:cxn modelId="{649D5B76-E7FD-44BE-AC7E-7AE2E151F607}" type="presOf" srcId="{2C8C4B38-4622-41A4-AC86-697B1E081E25}" destId="{333537EE-34C3-40CA-B8A7-4DC138F3FA18}" srcOrd="0" destOrd="16" presId="urn:microsoft.com/office/officeart/2005/8/layout/vList2"/>
    <dgm:cxn modelId="{E6456959-F986-483E-9402-8B12F893E351}" srcId="{071F8302-6806-4ABB-A9F6-8D53E2A655E0}" destId="{FFB3E51B-75C6-47F4-AAA6-565C7855C18D}" srcOrd="15" destOrd="0" parTransId="{65596381-1774-4AA6-9A07-9AF269DB5D94}" sibTransId="{E62A94C8-0CB3-49DF-B911-5A70C610FA21}"/>
    <dgm:cxn modelId="{7CBBF280-EA8F-486F-B667-FB70520DD8CC}" type="presOf" srcId="{E516B7D8-8AB1-41E3-B7F9-2095E4D8B559}" destId="{333537EE-34C3-40CA-B8A7-4DC138F3FA18}" srcOrd="0" destOrd="8" presId="urn:microsoft.com/office/officeart/2005/8/layout/vList2"/>
    <dgm:cxn modelId="{E672BD8B-1ABE-4C68-B10B-093A66212540}" type="presOf" srcId="{49A51B0C-D7F5-4A89-AEFD-3931256E7B04}" destId="{333537EE-34C3-40CA-B8A7-4DC138F3FA18}" srcOrd="0" destOrd="1" presId="urn:microsoft.com/office/officeart/2005/8/layout/vList2"/>
    <dgm:cxn modelId="{59903E8E-5752-480C-AFED-C2F0E09100DA}" type="presOf" srcId="{BB900AC3-415D-4A5B-A068-C6899B855D7E}" destId="{3D0AF342-818A-495A-80F5-6455CED84DE2}" srcOrd="0" destOrd="0" presId="urn:microsoft.com/office/officeart/2005/8/layout/vList2"/>
    <dgm:cxn modelId="{7DB9A38F-A8EE-4696-B8B8-98B86761AA97}" type="presOf" srcId="{FFB3E51B-75C6-47F4-AAA6-565C7855C18D}" destId="{333537EE-34C3-40CA-B8A7-4DC138F3FA18}" srcOrd="0" destOrd="15" presId="urn:microsoft.com/office/officeart/2005/8/layout/vList2"/>
    <dgm:cxn modelId="{974D5B96-A3ED-461A-AE30-BBB765EDE851}" srcId="{071F8302-6806-4ABB-A9F6-8D53E2A655E0}" destId="{725C4FC0-D9CB-468D-8651-A4542D9D934B}" srcOrd="7" destOrd="0" parTransId="{32D87D78-32BA-43FE-A4EC-0AE8E424A504}" sibTransId="{87C18051-7E85-4292-B0E6-8A31872E5ADD}"/>
    <dgm:cxn modelId="{4CC5E2A0-FDBD-40D6-98A3-5838886A1597}" type="presOf" srcId="{3B1C29C3-C779-40F0-96C5-FFE93688946A}" destId="{333537EE-34C3-40CA-B8A7-4DC138F3FA18}" srcOrd="0" destOrd="4" presId="urn:microsoft.com/office/officeart/2005/8/layout/vList2"/>
    <dgm:cxn modelId="{7D5BABA1-E1FD-4E33-91F4-8B429D665951}" srcId="{071F8302-6806-4ABB-A9F6-8D53E2A655E0}" destId="{49A51B0C-D7F5-4A89-AEFD-3931256E7B04}" srcOrd="1" destOrd="0" parTransId="{F1855831-2EA8-40F2-814D-A5737BBF72CC}" sibTransId="{94538ACC-375B-4948-A4ED-56869EEF142E}"/>
    <dgm:cxn modelId="{663F80A2-254E-4921-9A66-1CB52C22D83D}" type="presOf" srcId="{423B9EE8-C985-4641-ACA7-20CBC6BE5E81}" destId="{333537EE-34C3-40CA-B8A7-4DC138F3FA18}" srcOrd="0" destOrd="10" presId="urn:microsoft.com/office/officeart/2005/8/layout/vList2"/>
    <dgm:cxn modelId="{EC0106A8-1246-46DB-AF50-C1CBA55E9968}" type="presOf" srcId="{071F8302-6806-4ABB-A9F6-8D53E2A655E0}" destId="{853206E6-0DF3-49B7-BE71-FE8F29A4727E}" srcOrd="0" destOrd="0" presId="urn:microsoft.com/office/officeart/2005/8/layout/vList2"/>
    <dgm:cxn modelId="{F00C2AB2-9D42-436A-A471-78FD4C1B4A65}" srcId="{071F8302-6806-4ABB-A9F6-8D53E2A655E0}" destId="{61BED551-F37C-4D7C-A1BA-07A62874C0AA}" srcOrd="0" destOrd="0" parTransId="{7B7EDF2E-E04B-4F1F-84B6-3998D99AE02B}" sibTransId="{56F8145E-D1CD-48AA-8350-CCC45F0ED232}"/>
    <dgm:cxn modelId="{ABC69CB3-3100-4FDB-AAA4-F120F5765C07}" type="presOf" srcId="{BBD3770F-90B3-4ACA-818F-150DB47D3029}" destId="{333537EE-34C3-40CA-B8A7-4DC138F3FA18}" srcOrd="0" destOrd="2" presId="urn:microsoft.com/office/officeart/2005/8/layout/vList2"/>
    <dgm:cxn modelId="{C09890B8-BE96-4B82-B8CE-8432CEDACEB4}" type="presOf" srcId="{61BED551-F37C-4D7C-A1BA-07A62874C0AA}" destId="{333537EE-34C3-40CA-B8A7-4DC138F3FA18}" srcOrd="0" destOrd="0" presId="urn:microsoft.com/office/officeart/2005/8/layout/vList2"/>
    <dgm:cxn modelId="{AAE8F1BC-9254-4DD8-AA1E-75734BD3A84C}" type="presOf" srcId="{B19FD6A1-D43E-42CA-869A-425AD7E7C211}" destId="{333537EE-34C3-40CA-B8A7-4DC138F3FA18}" srcOrd="0" destOrd="13" presId="urn:microsoft.com/office/officeart/2005/8/layout/vList2"/>
    <dgm:cxn modelId="{C6DCE8C0-8CE7-4381-8DD5-A8A60EA0E931}" srcId="{071F8302-6806-4ABB-A9F6-8D53E2A655E0}" destId="{BCD51A57-8FEC-4070-830D-3540C148064E}" srcOrd="9" destOrd="0" parTransId="{CFDB66FC-1B4E-4A55-8978-4FEBA5076F7E}" sibTransId="{D66AD926-8067-4C23-9F03-8871AAFCD825}"/>
    <dgm:cxn modelId="{AAEF9AC1-E421-483C-9F03-37C236C24CDF}" srcId="{071F8302-6806-4ABB-A9F6-8D53E2A655E0}" destId="{B19FD6A1-D43E-42CA-869A-425AD7E7C211}" srcOrd="13" destOrd="0" parTransId="{4F2B34F7-DAF5-4B61-AE73-8092DEFBFD7A}" sibTransId="{AFA98663-BDBF-4B97-9130-EE71002E389A}"/>
    <dgm:cxn modelId="{254AF5C8-1CAF-4E26-AD8E-CE80CC3EF6F1}" srcId="{071F8302-6806-4ABB-A9F6-8D53E2A655E0}" destId="{2C8C4B38-4622-41A4-AC86-697B1E081E25}" srcOrd="16" destOrd="0" parTransId="{D3D80D24-A800-4247-9098-F18B3A46AA2E}" sibTransId="{28D929E4-8FC4-4C09-9A20-FF18D7F48927}"/>
    <dgm:cxn modelId="{F7789BCB-9494-428B-8B2C-E425A955A16F}" srcId="{071F8302-6806-4ABB-A9F6-8D53E2A655E0}" destId="{C5989EC6-C0D4-400D-BD63-64B2A7AD4054}" srcOrd="11" destOrd="0" parTransId="{BA92B3C2-0D1C-41B4-97B4-C5139856B794}" sibTransId="{FE61DC7A-61D9-44E1-968A-48BCCDDC0C6A}"/>
    <dgm:cxn modelId="{3E73A7CB-8677-400D-86F2-21518AD78A9A}" type="presOf" srcId="{C5989EC6-C0D4-400D-BD63-64B2A7AD4054}" destId="{333537EE-34C3-40CA-B8A7-4DC138F3FA18}" srcOrd="0" destOrd="11" presId="urn:microsoft.com/office/officeart/2005/8/layout/vList2"/>
    <dgm:cxn modelId="{5715D3CC-F06A-4F93-87B0-7CDDDA0E68C2}" srcId="{071F8302-6806-4ABB-A9F6-8D53E2A655E0}" destId="{BBD3770F-90B3-4ACA-818F-150DB47D3029}" srcOrd="2" destOrd="0" parTransId="{D6F52643-DA5C-442E-90D6-E24AE81CFC35}" sibTransId="{C9B15551-7C39-4361-BFC4-4E710C3416FC}"/>
    <dgm:cxn modelId="{E28FE3CE-DEF9-4973-9613-19E866157556}" srcId="{071F8302-6806-4ABB-A9F6-8D53E2A655E0}" destId="{531E74E1-F66E-4012-8D68-791457747684}" srcOrd="5" destOrd="0" parTransId="{D714ABB9-61E5-4657-8539-5B0310BD20F5}" sibTransId="{A4A368FE-1E34-4168-AE9B-3F7188336AEC}"/>
    <dgm:cxn modelId="{F8C02EE0-880B-48D8-9F23-CC9ECB72ABD6}" srcId="{071F8302-6806-4ABB-A9F6-8D53E2A655E0}" destId="{3B1C29C3-C779-40F0-96C5-FFE93688946A}" srcOrd="4" destOrd="0" parTransId="{FE9DA288-FA08-4A6B-A21C-3A9BFEFD63E4}" sibTransId="{D71D3F3A-3998-40B4-9E80-E4271B80C40B}"/>
    <dgm:cxn modelId="{0969E9E0-D243-4CE0-A521-0B406E381619}" type="presOf" srcId="{F38F5A12-1B95-4483-868F-D0E7709F01C8}" destId="{333537EE-34C3-40CA-B8A7-4DC138F3FA18}" srcOrd="0" destOrd="12" presId="urn:microsoft.com/office/officeart/2005/8/layout/vList2"/>
    <dgm:cxn modelId="{7098D0F2-E6C2-41B2-BE7A-2B4AE1667A69}" srcId="{BB900AC3-415D-4A5B-A068-C6899B855D7E}" destId="{071F8302-6806-4ABB-A9F6-8D53E2A655E0}" srcOrd="0" destOrd="0" parTransId="{92FE7AFD-9F74-41DE-BE5F-C51B6F7328D5}" sibTransId="{F569519F-4975-4070-8707-FA5F060056B2}"/>
    <dgm:cxn modelId="{CF99F1F8-11F7-4E09-9F31-52AB5ABDAFC1}" type="presOf" srcId="{531E74E1-F66E-4012-8D68-791457747684}" destId="{333537EE-34C3-40CA-B8A7-4DC138F3FA18}" srcOrd="0" destOrd="5" presId="urn:microsoft.com/office/officeart/2005/8/layout/vList2"/>
    <dgm:cxn modelId="{C63930FB-9518-49FD-870F-64871518769A}" type="presOf" srcId="{9B98721E-1D4B-4041-82D2-8FCCB276F86E}" destId="{333537EE-34C3-40CA-B8A7-4DC138F3FA18}" srcOrd="0" destOrd="3" presId="urn:microsoft.com/office/officeart/2005/8/layout/vList2"/>
    <dgm:cxn modelId="{E0B423FF-0305-436F-842C-00BE9E8E1816}" srcId="{071F8302-6806-4ABB-A9F6-8D53E2A655E0}" destId="{423B9EE8-C985-4641-ACA7-20CBC6BE5E81}" srcOrd="10" destOrd="0" parTransId="{30A66A99-C5A5-4789-8785-8500ADB8C437}" sibTransId="{97F67E4A-A055-4F2B-8B4A-8B1F72576EE3}"/>
    <dgm:cxn modelId="{28AC7FF0-5B3C-4BEA-8895-EB1AFBF9EB13}" type="presParOf" srcId="{3D0AF342-818A-495A-80F5-6455CED84DE2}" destId="{853206E6-0DF3-49B7-BE71-FE8F29A4727E}" srcOrd="0" destOrd="0" presId="urn:microsoft.com/office/officeart/2005/8/layout/vList2"/>
    <dgm:cxn modelId="{D0E6AEC7-1761-4188-A082-9BFA77C5E4A4}" type="presParOf" srcId="{3D0AF342-818A-495A-80F5-6455CED84DE2}" destId="{333537EE-34C3-40CA-B8A7-4DC138F3FA18}"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900AC3-415D-4A5B-A068-C6899B855D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1BED551-F37C-4D7C-A1BA-07A62874C0AA}">
      <dgm:prSet phldrT="[Text]" custT="1"/>
      <dgm:spPr/>
      <dgm:t>
        <a:bodyPr/>
        <a:lstStyle/>
        <a:p>
          <a:pPr marL="230188" indent="-230188">
            <a:buFont typeface="+mj-lt"/>
            <a:buNone/>
          </a:pPr>
          <a:r>
            <a:rPr lang="en-US" sz="1800" dirty="0"/>
            <a:t>A. PHA Information				</a:t>
          </a:r>
        </a:p>
      </dgm:t>
    </dgm:pt>
    <dgm:pt modelId="{7B7EDF2E-E04B-4F1F-84B6-3998D99AE02B}" type="parTrans" cxnId="{F00C2AB2-9D42-436A-A471-78FD4C1B4A65}">
      <dgm:prSet/>
      <dgm:spPr/>
      <dgm:t>
        <a:bodyPr/>
        <a:lstStyle/>
        <a:p>
          <a:endParaRPr lang="en-US"/>
        </a:p>
      </dgm:t>
    </dgm:pt>
    <dgm:pt modelId="{56F8145E-D1CD-48AA-8350-CCC45F0ED232}" type="sibTrans" cxnId="{F00C2AB2-9D42-436A-A471-78FD4C1B4A65}">
      <dgm:prSet/>
      <dgm:spPr/>
      <dgm:t>
        <a:bodyPr/>
        <a:lstStyle/>
        <a:p>
          <a:endParaRPr lang="en-US"/>
        </a:p>
      </dgm:t>
    </dgm:pt>
    <dgm:pt modelId="{2C8C4B38-4622-41A4-AC86-697B1E081E25}">
      <dgm:prSet custT="1"/>
      <dgm:spPr/>
      <dgm:t>
        <a:bodyPr/>
        <a:lstStyle/>
        <a:p>
          <a:pPr marL="230188" indent="-230188">
            <a:buFont typeface="+mj-lt"/>
            <a:buNone/>
          </a:pPr>
          <a:endParaRPr lang="en-US" sz="1550" dirty="0"/>
        </a:p>
      </dgm:t>
    </dgm:pt>
    <dgm:pt modelId="{D3D80D24-A800-4247-9098-F18B3A46AA2E}" type="parTrans" cxnId="{254AF5C8-1CAF-4E26-AD8E-CE80CC3EF6F1}">
      <dgm:prSet/>
      <dgm:spPr/>
      <dgm:t>
        <a:bodyPr/>
        <a:lstStyle/>
        <a:p>
          <a:endParaRPr lang="en-US"/>
        </a:p>
      </dgm:t>
    </dgm:pt>
    <dgm:pt modelId="{28D929E4-8FC4-4C09-9A20-FF18D7F48927}" type="sibTrans" cxnId="{254AF5C8-1CAF-4E26-AD8E-CE80CC3EF6F1}">
      <dgm:prSet/>
      <dgm:spPr/>
      <dgm:t>
        <a:bodyPr/>
        <a:lstStyle/>
        <a:p>
          <a:endParaRPr lang="en-US"/>
        </a:p>
      </dgm:t>
    </dgm:pt>
    <dgm:pt modelId="{071F8302-6806-4ABB-A9F6-8D53E2A655E0}">
      <dgm:prSet phldrT="[Text]" custT="1"/>
      <dgm:spPr>
        <a:solidFill>
          <a:schemeClr val="accent5">
            <a:lumMod val="75000"/>
          </a:schemeClr>
        </a:solidFill>
      </dgm:spPr>
      <dgm:t>
        <a:bodyPr/>
        <a:lstStyle/>
        <a:p>
          <a:pPr>
            <a:buFont typeface="+mj-lt"/>
            <a:buAutoNum type="alphaLcPeriod"/>
          </a:pPr>
          <a:r>
            <a:rPr lang="en-US" sz="2400" b="0" dirty="0"/>
            <a:t>Components</a:t>
          </a:r>
        </a:p>
      </dgm:t>
    </dgm:pt>
    <dgm:pt modelId="{92FE7AFD-9F74-41DE-BE5F-C51B6F7328D5}" type="parTrans" cxnId="{7098D0F2-E6C2-41B2-BE7A-2B4AE1667A69}">
      <dgm:prSet/>
      <dgm:spPr/>
      <dgm:t>
        <a:bodyPr/>
        <a:lstStyle/>
        <a:p>
          <a:endParaRPr lang="en-US"/>
        </a:p>
      </dgm:t>
    </dgm:pt>
    <dgm:pt modelId="{F569519F-4975-4070-8707-FA5F060056B2}" type="sibTrans" cxnId="{7098D0F2-E6C2-41B2-BE7A-2B4AE1667A69}">
      <dgm:prSet/>
      <dgm:spPr/>
      <dgm:t>
        <a:bodyPr/>
        <a:lstStyle/>
        <a:p>
          <a:endParaRPr lang="en-US"/>
        </a:p>
      </dgm:t>
    </dgm:pt>
    <dgm:pt modelId="{4F3D0BB5-9D7D-42D8-ADB5-0C5A31D3BF65}">
      <dgm:prSet custT="1"/>
      <dgm:spPr/>
      <dgm:t>
        <a:bodyPr/>
        <a:lstStyle/>
        <a:p>
          <a:pPr marL="230188" indent="-230188">
            <a:buFont typeface="+mj-lt"/>
            <a:buNone/>
          </a:pPr>
          <a:r>
            <a:rPr lang="en-US" sz="1800" dirty="0"/>
            <a:t>B. Plan Elements</a:t>
          </a:r>
        </a:p>
      </dgm:t>
    </dgm:pt>
    <dgm:pt modelId="{8D24A04F-C788-4EE1-B0ED-C609B84F7F17}" type="parTrans" cxnId="{D3D16162-E1E1-48D8-B58D-30196FC0FF3A}">
      <dgm:prSet/>
      <dgm:spPr/>
      <dgm:t>
        <a:bodyPr/>
        <a:lstStyle/>
        <a:p>
          <a:endParaRPr lang="en-US"/>
        </a:p>
      </dgm:t>
    </dgm:pt>
    <dgm:pt modelId="{84BA74DC-81B9-4D22-ADEC-B36DA3A2D78E}" type="sibTrans" cxnId="{D3D16162-E1E1-48D8-B58D-30196FC0FF3A}">
      <dgm:prSet/>
      <dgm:spPr/>
      <dgm:t>
        <a:bodyPr/>
        <a:lstStyle/>
        <a:p>
          <a:endParaRPr lang="en-US"/>
        </a:p>
      </dgm:t>
    </dgm:pt>
    <dgm:pt modelId="{D64F75E8-9171-4F84-BEF9-53D5FDCAE404}">
      <dgm:prSet custT="1"/>
      <dgm:spPr/>
      <dgm:t>
        <a:bodyPr/>
        <a:lstStyle/>
        <a:p>
          <a:pPr marL="230188" indent="-230188">
            <a:buFont typeface="+mj-lt"/>
            <a:buNone/>
          </a:pPr>
          <a:r>
            <a:rPr lang="fr-FR" sz="1800" dirty="0"/>
            <a:t> 	1. </a:t>
          </a:r>
          <a:r>
            <a:rPr lang="fr-FR" sz="1800" dirty="0" err="1"/>
            <a:t>Significant</a:t>
          </a:r>
          <a:r>
            <a:rPr lang="fr-FR" sz="1800" dirty="0"/>
            <a:t> </a:t>
          </a:r>
          <a:r>
            <a:rPr lang="fr-FR" sz="1800" dirty="0" err="1"/>
            <a:t>Amendment</a:t>
          </a:r>
          <a:r>
            <a:rPr lang="fr-FR" sz="1800" dirty="0"/>
            <a:t> or Modification</a:t>
          </a:r>
          <a:endParaRPr lang="en-US" sz="1800" dirty="0"/>
        </a:p>
      </dgm:t>
    </dgm:pt>
    <dgm:pt modelId="{026C441C-D367-4419-8299-8AA1933346C2}" type="parTrans" cxnId="{CBC2929C-04A2-4AC7-BE57-AF2B702F5201}">
      <dgm:prSet/>
      <dgm:spPr/>
      <dgm:t>
        <a:bodyPr/>
        <a:lstStyle/>
        <a:p>
          <a:endParaRPr lang="en-US"/>
        </a:p>
      </dgm:t>
    </dgm:pt>
    <dgm:pt modelId="{AA1EDDEC-8D3A-4F55-9A62-24EB5E3F60E8}" type="sibTrans" cxnId="{CBC2929C-04A2-4AC7-BE57-AF2B702F5201}">
      <dgm:prSet/>
      <dgm:spPr/>
      <dgm:t>
        <a:bodyPr/>
        <a:lstStyle/>
        <a:p>
          <a:endParaRPr lang="en-US"/>
        </a:p>
      </dgm:t>
    </dgm:pt>
    <dgm:pt modelId="{34877044-176F-494B-9CE4-725A92123600}">
      <dgm:prSet custT="1"/>
      <dgm:spPr/>
      <dgm:t>
        <a:bodyPr/>
        <a:lstStyle/>
        <a:p>
          <a:pPr marL="230188" indent="-230188">
            <a:buFont typeface="+mj-lt"/>
            <a:buNone/>
          </a:pPr>
          <a:r>
            <a:rPr lang="en-US" sz="1800" dirty="0"/>
            <a:t> 	2. Resident Advisory Board (RAB) Comments</a:t>
          </a:r>
        </a:p>
      </dgm:t>
    </dgm:pt>
    <dgm:pt modelId="{D1410EDC-EF0B-4812-901E-6B300EE2E06E}" type="parTrans" cxnId="{2153D672-7E80-4A34-A957-EBCE201F32A6}">
      <dgm:prSet/>
      <dgm:spPr/>
      <dgm:t>
        <a:bodyPr/>
        <a:lstStyle/>
        <a:p>
          <a:endParaRPr lang="en-US"/>
        </a:p>
      </dgm:t>
    </dgm:pt>
    <dgm:pt modelId="{60D175AF-DCC4-47D1-A332-EFA0EC0C05FE}" type="sibTrans" cxnId="{2153D672-7E80-4A34-A957-EBCE201F32A6}">
      <dgm:prSet/>
      <dgm:spPr/>
      <dgm:t>
        <a:bodyPr/>
        <a:lstStyle/>
        <a:p>
          <a:endParaRPr lang="en-US"/>
        </a:p>
      </dgm:t>
    </dgm:pt>
    <dgm:pt modelId="{6AF0C93D-5B12-4926-B051-F30BD39D4BFB}">
      <dgm:prSet custT="1"/>
      <dgm:spPr/>
      <dgm:t>
        <a:bodyPr/>
        <a:lstStyle/>
        <a:p>
          <a:pPr marL="230188" indent="-230188">
            <a:buFont typeface="+mj-lt"/>
            <a:buNone/>
          </a:pPr>
          <a:endParaRPr lang="en-US" sz="1550" dirty="0"/>
        </a:p>
      </dgm:t>
    </dgm:pt>
    <dgm:pt modelId="{23F2096D-4DE6-4068-A5BA-5497F4578BEF}" type="parTrans" cxnId="{1BF84B7E-87D7-4266-B074-D027F066CA07}">
      <dgm:prSet/>
      <dgm:spPr/>
      <dgm:t>
        <a:bodyPr/>
        <a:lstStyle/>
        <a:p>
          <a:endParaRPr lang="en-US"/>
        </a:p>
      </dgm:t>
    </dgm:pt>
    <dgm:pt modelId="{C0E5966D-433C-446E-855E-291AB8BDC698}" type="sibTrans" cxnId="{1BF84B7E-87D7-4266-B074-D027F066CA07}">
      <dgm:prSet/>
      <dgm:spPr/>
      <dgm:t>
        <a:bodyPr/>
        <a:lstStyle/>
        <a:p>
          <a:endParaRPr lang="en-US"/>
        </a:p>
      </dgm:t>
    </dgm:pt>
    <dgm:pt modelId="{B9A525B3-97F0-4AD0-BFFD-804813B01711}">
      <dgm:prSet custT="1"/>
      <dgm:spPr/>
      <dgm:t>
        <a:bodyPr/>
        <a:lstStyle/>
        <a:p>
          <a:pPr marL="230188" indent="-230188">
            <a:buFont typeface="+mj-lt"/>
            <a:buNone/>
          </a:pPr>
          <a:r>
            <a:rPr lang="en-US" sz="1800" dirty="0"/>
            <a:t> 	3. Certification by State or Local Officials</a:t>
          </a:r>
        </a:p>
      </dgm:t>
    </dgm:pt>
    <dgm:pt modelId="{A97D4A2C-793D-462E-93A4-7D860FC37782}" type="parTrans" cxnId="{C89E64E7-04A8-43FA-BB15-EE8DB2C4DB4A}">
      <dgm:prSet/>
      <dgm:spPr/>
      <dgm:t>
        <a:bodyPr/>
        <a:lstStyle/>
        <a:p>
          <a:endParaRPr lang="en-US"/>
        </a:p>
      </dgm:t>
    </dgm:pt>
    <dgm:pt modelId="{98EFE2CD-AAEF-4437-9EC3-6CA254CD2AAB}" type="sibTrans" cxnId="{C89E64E7-04A8-43FA-BB15-EE8DB2C4DB4A}">
      <dgm:prSet/>
      <dgm:spPr/>
      <dgm:t>
        <a:bodyPr/>
        <a:lstStyle/>
        <a:p>
          <a:endParaRPr lang="en-US"/>
        </a:p>
      </dgm:t>
    </dgm:pt>
    <dgm:pt modelId="{D6AF236C-7712-4066-8A7C-79E534D131ED}">
      <dgm:prSet custT="1"/>
      <dgm:spPr/>
      <dgm:t>
        <a:bodyPr/>
        <a:lstStyle/>
        <a:p>
          <a:pPr marL="230188" indent="-230188">
            <a:buFont typeface="+mj-lt"/>
            <a:buNone/>
          </a:pPr>
          <a:r>
            <a:rPr lang="en-US" sz="1800" dirty="0"/>
            <a:t>	1. Mission</a:t>
          </a:r>
        </a:p>
      </dgm:t>
    </dgm:pt>
    <dgm:pt modelId="{DEDD7443-E518-4E97-98F0-E02616A26C69}" type="parTrans" cxnId="{3B0EE365-5AF7-4673-8981-CC9AB0C78FBA}">
      <dgm:prSet/>
      <dgm:spPr/>
      <dgm:t>
        <a:bodyPr/>
        <a:lstStyle/>
        <a:p>
          <a:endParaRPr lang="en-US"/>
        </a:p>
      </dgm:t>
    </dgm:pt>
    <dgm:pt modelId="{8D1CDEFB-7527-4AB5-8D3E-620649E4B5C1}" type="sibTrans" cxnId="{3B0EE365-5AF7-4673-8981-CC9AB0C78FBA}">
      <dgm:prSet/>
      <dgm:spPr/>
      <dgm:t>
        <a:bodyPr/>
        <a:lstStyle/>
        <a:p>
          <a:endParaRPr lang="en-US"/>
        </a:p>
      </dgm:t>
    </dgm:pt>
    <dgm:pt modelId="{66472F12-4657-4B41-8B17-25264F82356C}">
      <dgm:prSet custT="1"/>
      <dgm:spPr/>
      <dgm:t>
        <a:bodyPr/>
        <a:lstStyle/>
        <a:p>
          <a:pPr marL="230188" indent="-230188">
            <a:buFont typeface="+mj-lt"/>
            <a:buNone/>
          </a:pPr>
          <a:r>
            <a:rPr lang="en-US" sz="1800" dirty="0"/>
            <a:t>	2. Goals and Objectives	</a:t>
          </a:r>
        </a:p>
      </dgm:t>
    </dgm:pt>
    <dgm:pt modelId="{10E76D68-68F5-425C-8AE1-5F3947FBBD5F}" type="parTrans" cxnId="{0BC0E6AE-249B-4BBC-BF82-56F7EF6856CE}">
      <dgm:prSet/>
      <dgm:spPr/>
      <dgm:t>
        <a:bodyPr/>
        <a:lstStyle/>
        <a:p>
          <a:endParaRPr lang="en-US"/>
        </a:p>
      </dgm:t>
    </dgm:pt>
    <dgm:pt modelId="{93E3FC20-77F0-4F4E-A80B-A647F6FB4B63}" type="sibTrans" cxnId="{0BC0E6AE-249B-4BBC-BF82-56F7EF6856CE}">
      <dgm:prSet/>
      <dgm:spPr/>
      <dgm:t>
        <a:bodyPr/>
        <a:lstStyle/>
        <a:p>
          <a:endParaRPr lang="en-US"/>
        </a:p>
      </dgm:t>
    </dgm:pt>
    <dgm:pt modelId="{33B66FC5-CB50-4A29-8A1C-6DDE918F843C}">
      <dgm:prSet custT="1"/>
      <dgm:spPr/>
      <dgm:t>
        <a:bodyPr/>
        <a:lstStyle/>
        <a:p>
          <a:pPr marL="230188" indent="-230188">
            <a:buFont typeface="+mj-lt"/>
            <a:buNone/>
          </a:pPr>
          <a:r>
            <a:rPr lang="en-US" sz="1800" dirty="0"/>
            <a:t>	3. Progress Report</a:t>
          </a:r>
        </a:p>
      </dgm:t>
    </dgm:pt>
    <dgm:pt modelId="{6F8CB868-A9A5-4823-916B-F50F40B939E8}" type="parTrans" cxnId="{0370DCA5-58E9-4A2F-996A-00031B2351B0}">
      <dgm:prSet/>
      <dgm:spPr/>
      <dgm:t>
        <a:bodyPr/>
        <a:lstStyle/>
        <a:p>
          <a:endParaRPr lang="en-US"/>
        </a:p>
      </dgm:t>
    </dgm:pt>
    <dgm:pt modelId="{F7FC7F29-5B03-4D47-9F12-C4059E3514D5}" type="sibTrans" cxnId="{0370DCA5-58E9-4A2F-996A-00031B2351B0}">
      <dgm:prSet/>
      <dgm:spPr/>
      <dgm:t>
        <a:bodyPr/>
        <a:lstStyle/>
        <a:p>
          <a:endParaRPr lang="en-US"/>
        </a:p>
      </dgm:t>
    </dgm:pt>
    <dgm:pt modelId="{8D3925FF-C801-4844-A999-332D581D669D}">
      <dgm:prSet custT="1"/>
      <dgm:spPr/>
      <dgm:t>
        <a:bodyPr/>
        <a:lstStyle/>
        <a:p>
          <a:pPr marL="230188" indent="-230188">
            <a:buFont typeface="+mj-lt"/>
            <a:buNone/>
          </a:pPr>
          <a:r>
            <a:rPr lang="en-US" sz="1800" dirty="0"/>
            <a:t>	4. Violence Against Women (VAWA) Goals</a:t>
          </a:r>
        </a:p>
      </dgm:t>
    </dgm:pt>
    <dgm:pt modelId="{AA48D927-26C2-41A6-B44F-0263F16D9B15}" type="parTrans" cxnId="{4014B350-1B11-43A3-9AFD-1DEEF0995B75}">
      <dgm:prSet/>
      <dgm:spPr/>
      <dgm:t>
        <a:bodyPr/>
        <a:lstStyle/>
        <a:p>
          <a:endParaRPr lang="en-US"/>
        </a:p>
      </dgm:t>
    </dgm:pt>
    <dgm:pt modelId="{654B478B-5777-49CD-9608-A9911C3CE53E}" type="sibTrans" cxnId="{4014B350-1B11-43A3-9AFD-1DEEF0995B75}">
      <dgm:prSet/>
      <dgm:spPr/>
      <dgm:t>
        <a:bodyPr/>
        <a:lstStyle/>
        <a:p>
          <a:endParaRPr lang="en-US"/>
        </a:p>
      </dgm:t>
    </dgm:pt>
    <dgm:pt modelId="{136D7BDA-AAB4-4AC5-AE42-61159DF01B13}">
      <dgm:prSet custT="1"/>
      <dgm:spPr/>
      <dgm:t>
        <a:bodyPr/>
        <a:lstStyle/>
        <a:p>
          <a:pPr marL="230188" indent="-230188">
            <a:buFont typeface="+mj-lt"/>
            <a:buNone/>
          </a:pPr>
          <a:r>
            <a:rPr lang="en-US" sz="1800" dirty="0"/>
            <a:t>C. </a:t>
          </a:r>
          <a:r>
            <a:rPr lang="en-US" sz="1800" b="0" i="0" dirty="0"/>
            <a:t>Other Document and/or Certification Requirements</a:t>
          </a:r>
          <a:endParaRPr lang="en-US" sz="1800" dirty="0"/>
        </a:p>
      </dgm:t>
    </dgm:pt>
    <dgm:pt modelId="{44FB4481-F4C7-49EB-B071-6E9AC3107135}" type="parTrans" cxnId="{3335DF83-338E-4A44-9114-BFF69CBDDE0A}">
      <dgm:prSet/>
      <dgm:spPr/>
      <dgm:t>
        <a:bodyPr/>
        <a:lstStyle/>
        <a:p>
          <a:endParaRPr lang="en-US"/>
        </a:p>
      </dgm:t>
    </dgm:pt>
    <dgm:pt modelId="{E0406818-FA62-429F-B447-EBBD2FEA8C43}" type="sibTrans" cxnId="{3335DF83-338E-4A44-9114-BFF69CBDDE0A}">
      <dgm:prSet/>
      <dgm:spPr/>
      <dgm:t>
        <a:bodyPr/>
        <a:lstStyle/>
        <a:p>
          <a:endParaRPr lang="en-US"/>
        </a:p>
      </dgm:t>
    </dgm:pt>
    <dgm:pt modelId="{A2C05C8C-C67E-4B24-8892-7039880C9755}">
      <dgm:prSet custT="1"/>
      <dgm:spPr/>
      <dgm:t>
        <a:bodyPr/>
        <a:lstStyle/>
        <a:p>
          <a:pPr marL="230188" indent="-230188">
            <a:buFont typeface="+mj-lt"/>
            <a:buNone/>
          </a:pPr>
          <a:r>
            <a:rPr lang="en-US" sz="1800" dirty="0"/>
            <a:t>D. Affirmatively Furthering Fair Housing (AFFH)</a:t>
          </a:r>
        </a:p>
      </dgm:t>
    </dgm:pt>
    <dgm:pt modelId="{AC35DFD0-09FA-46FA-B0FE-A62AAB49EAA0}" type="parTrans" cxnId="{92295A08-5F9C-4F2A-8B11-388FE4A4A660}">
      <dgm:prSet/>
      <dgm:spPr/>
      <dgm:t>
        <a:bodyPr/>
        <a:lstStyle/>
        <a:p>
          <a:endParaRPr lang="en-US"/>
        </a:p>
      </dgm:t>
    </dgm:pt>
    <dgm:pt modelId="{1929FC17-8CB0-40B3-9E8C-F62B2A125AEB}" type="sibTrans" cxnId="{92295A08-5F9C-4F2A-8B11-388FE4A4A660}">
      <dgm:prSet/>
      <dgm:spPr/>
      <dgm:t>
        <a:bodyPr/>
        <a:lstStyle/>
        <a:p>
          <a:endParaRPr lang="en-US"/>
        </a:p>
      </dgm:t>
    </dgm:pt>
    <dgm:pt modelId="{3D0AF342-818A-495A-80F5-6455CED84DE2}" type="pres">
      <dgm:prSet presAssocID="{BB900AC3-415D-4A5B-A068-C6899B855D7E}" presName="linear" presStyleCnt="0">
        <dgm:presLayoutVars>
          <dgm:animLvl val="lvl"/>
          <dgm:resizeHandles val="exact"/>
        </dgm:presLayoutVars>
      </dgm:prSet>
      <dgm:spPr/>
    </dgm:pt>
    <dgm:pt modelId="{853206E6-0DF3-49B7-BE71-FE8F29A4727E}" type="pres">
      <dgm:prSet presAssocID="{071F8302-6806-4ABB-A9F6-8D53E2A655E0}" presName="parentText" presStyleLbl="node1" presStyleIdx="0" presStyleCnt="1" custScaleY="37151" custLinFactNeighborY="-11485">
        <dgm:presLayoutVars>
          <dgm:chMax val="0"/>
          <dgm:bulletEnabled val="1"/>
        </dgm:presLayoutVars>
      </dgm:prSet>
      <dgm:spPr/>
    </dgm:pt>
    <dgm:pt modelId="{333537EE-34C3-40CA-B8A7-4DC138F3FA18}" type="pres">
      <dgm:prSet presAssocID="{071F8302-6806-4ABB-A9F6-8D53E2A655E0}" presName="childText" presStyleLbl="revTx" presStyleIdx="0" presStyleCnt="1" custScaleY="88096" custLinFactNeighborX="450" custLinFactNeighborY="-27100">
        <dgm:presLayoutVars>
          <dgm:bulletEnabled val="1"/>
        </dgm:presLayoutVars>
      </dgm:prSet>
      <dgm:spPr/>
    </dgm:pt>
  </dgm:ptLst>
  <dgm:cxnLst>
    <dgm:cxn modelId="{92295A08-5F9C-4F2A-8B11-388FE4A4A660}" srcId="{4F3D0BB5-9D7D-42D8-ADB5-0C5A31D3BF65}" destId="{A2C05C8C-C67E-4B24-8892-7039880C9755}" srcOrd="2" destOrd="0" parTransId="{AC35DFD0-09FA-46FA-B0FE-A62AAB49EAA0}" sibTransId="{1929FC17-8CB0-40B3-9E8C-F62B2A125AEB}"/>
    <dgm:cxn modelId="{35C4A130-2DF2-4663-9F17-6C91176459B1}" type="presOf" srcId="{33B66FC5-CB50-4A29-8A1C-6DDE918F843C}" destId="{333537EE-34C3-40CA-B8A7-4DC138F3FA18}" srcOrd="0" destOrd="4" presId="urn:microsoft.com/office/officeart/2005/8/layout/vList2"/>
    <dgm:cxn modelId="{E94B6F36-9607-452A-BC03-74911DBC292A}" type="presOf" srcId="{4F3D0BB5-9D7D-42D8-ADB5-0C5A31D3BF65}" destId="{333537EE-34C3-40CA-B8A7-4DC138F3FA18}" srcOrd="0" destOrd="1" presId="urn:microsoft.com/office/officeart/2005/8/layout/vList2"/>
    <dgm:cxn modelId="{D3D16162-E1E1-48D8-B58D-30196FC0FF3A}" srcId="{071F8302-6806-4ABB-A9F6-8D53E2A655E0}" destId="{4F3D0BB5-9D7D-42D8-ADB5-0C5A31D3BF65}" srcOrd="1" destOrd="0" parTransId="{8D24A04F-C788-4EE1-B0ED-C609B84F7F17}" sibTransId="{84BA74DC-81B9-4D22-ADEC-B36DA3A2D78E}"/>
    <dgm:cxn modelId="{F825BC42-6541-4733-8A39-E6277C65E559}" type="presOf" srcId="{A2C05C8C-C67E-4B24-8892-7039880C9755}" destId="{333537EE-34C3-40CA-B8A7-4DC138F3FA18}" srcOrd="0" destOrd="10" presId="urn:microsoft.com/office/officeart/2005/8/layout/vList2"/>
    <dgm:cxn modelId="{3B0EE365-5AF7-4673-8981-CC9AB0C78FBA}" srcId="{4F3D0BB5-9D7D-42D8-ADB5-0C5A31D3BF65}" destId="{D6AF236C-7712-4066-8A7C-79E534D131ED}" srcOrd="0" destOrd="0" parTransId="{DEDD7443-E518-4E97-98F0-E02616A26C69}" sibTransId="{8D1CDEFB-7527-4AB5-8D3E-620649E4B5C1}"/>
    <dgm:cxn modelId="{99F5D74E-9AD3-4196-AD68-8A6F87AB1FC8}" type="presOf" srcId="{D64F75E8-9171-4F84-BEF9-53D5FDCAE404}" destId="{333537EE-34C3-40CA-B8A7-4DC138F3FA18}" srcOrd="0" destOrd="7" presId="urn:microsoft.com/office/officeart/2005/8/layout/vList2"/>
    <dgm:cxn modelId="{FB733270-F4D3-4B36-B19D-940FFF6B1ED0}" type="presOf" srcId="{136D7BDA-AAB4-4AC5-AE42-61159DF01B13}" destId="{333537EE-34C3-40CA-B8A7-4DC138F3FA18}" srcOrd="0" destOrd="6" presId="urn:microsoft.com/office/officeart/2005/8/layout/vList2"/>
    <dgm:cxn modelId="{4014B350-1B11-43A3-9AFD-1DEEF0995B75}" srcId="{33B66FC5-CB50-4A29-8A1C-6DDE918F843C}" destId="{8D3925FF-C801-4844-A999-332D581D669D}" srcOrd="0" destOrd="0" parTransId="{AA48D927-26C2-41A6-B44F-0263F16D9B15}" sibTransId="{654B478B-5777-49CD-9608-A9911C3CE53E}"/>
    <dgm:cxn modelId="{6F64ED51-128B-404D-B9C3-07691B302F6C}" type="presOf" srcId="{8D3925FF-C801-4844-A999-332D581D669D}" destId="{333537EE-34C3-40CA-B8A7-4DC138F3FA18}" srcOrd="0" destOrd="5" presId="urn:microsoft.com/office/officeart/2005/8/layout/vList2"/>
    <dgm:cxn modelId="{2153D672-7E80-4A34-A957-EBCE201F32A6}" srcId="{D6AF236C-7712-4066-8A7C-79E534D131ED}" destId="{34877044-176F-494B-9CE4-725A92123600}" srcOrd="1" destOrd="0" parTransId="{D1410EDC-EF0B-4812-901E-6B300EE2E06E}" sibTransId="{60D175AF-DCC4-47D1-A332-EFA0EC0C05FE}"/>
    <dgm:cxn modelId="{649D5B76-E7FD-44BE-AC7E-7AE2E151F607}" type="presOf" srcId="{2C8C4B38-4622-41A4-AC86-697B1E081E25}" destId="{333537EE-34C3-40CA-B8A7-4DC138F3FA18}" srcOrd="0" destOrd="12" presId="urn:microsoft.com/office/officeart/2005/8/layout/vList2"/>
    <dgm:cxn modelId="{1BF84B7E-87D7-4266-B074-D027F066CA07}" srcId="{071F8302-6806-4ABB-A9F6-8D53E2A655E0}" destId="{6AF0C93D-5B12-4926-B051-F30BD39D4BFB}" srcOrd="2" destOrd="0" parTransId="{23F2096D-4DE6-4068-A5BA-5497F4578BEF}" sibTransId="{C0E5966D-433C-446E-855E-291AB8BDC698}"/>
    <dgm:cxn modelId="{3335DF83-338E-4A44-9114-BFF69CBDDE0A}" srcId="{33B66FC5-CB50-4A29-8A1C-6DDE918F843C}" destId="{136D7BDA-AAB4-4AC5-AE42-61159DF01B13}" srcOrd="1" destOrd="0" parTransId="{44FB4481-F4C7-49EB-B071-6E9AC3107135}" sibTransId="{E0406818-FA62-429F-B447-EBBD2FEA8C43}"/>
    <dgm:cxn modelId="{59903E8E-5752-480C-AFED-C2F0E09100DA}" type="presOf" srcId="{BB900AC3-415D-4A5B-A068-C6899B855D7E}" destId="{3D0AF342-818A-495A-80F5-6455CED84DE2}" srcOrd="0" destOrd="0" presId="urn:microsoft.com/office/officeart/2005/8/layout/vList2"/>
    <dgm:cxn modelId="{1E33BD8F-9193-4BDE-9C6E-81210D742FCE}" type="presOf" srcId="{66472F12-4657-4B41-8B17-25264F82356C}" destId="{333537EE-34C3-40CA-B8A7-4DC138F3FA18}" srcOrd="0" destOrd="3" presId="urn:microsoft.com/office/officeart/2005/8/layout/vList2"/>
    <dgm:cxn modelId="{CBC2929C-04A2-4AC7-BE57-AF2B702F5201}" srcId="{66472F12-4657-4B41-8B17-25264F82356C}" destId="{D64F75E8-9171-4F84-BEF9-53D5FDCAE404}" srcOrd="1" destOrd="0" parTransId="{026C441C-D367-4419-8299-8AA1933346C2}" sibTransId="{AA1EDDEC-8D3A-4F55-9A62-24EB5E3F60E8}"/>
    <dgm:cxn modelId="{0370DCA5-58E9-4A2F-996A-00031B2351B0}" srcId="{66472F12-4657-4B41-8B17-25264F82356C}" destId="{33B66FC5-CB50-4A29-8A1C-6DDE918F843C}" srcOrd="0" destOrd="0" parTransId="{6F8CB868-A9A5-4823-916B-F50F40B939E8}" sibTransId="{F7FC7F29-5B03-4D47-9F12-C4059E3514D5}"/>
    <dgm:cxn modelId="{EC0106A8-1246-46DB-AF50-C1CBA55E9968}" type="presOf" srcId="{071F8302-6806-4ABB-A9F6-8D53E2A655E0}" destId="{853206E6-0DF3-49B7-BE71-FE8F29A4727E}" srcOrd="0" destOrd="0" presId="urn:microsoft.com/office/officeart/2005/8/layout/vList2"/>
    <dgm:cxn modelId="{0BC0E6AE-249B-4BBC-BF82-56F7EF6856CE}" srcId="{D6AF236C-7712-4066-8A7C-79E534D131ED}" destId="{66472F12-4657-4B41-8B17-25264F82356C}" srcOrd="0" destOrd="0" parTransId="{10E76D68-68F5-425C-8AE1-5F3947FBBD5F}" sibTransId="{93E3FC20-77F0-4F4E-A80B-A647F6FB4B63}"/>
    <dgm:cxn modelId="{F00C2AB2-9D42-436A-A471-78FD4C1B4A65}" srcId="{071F8302-6806-4ABB-A9F6-8D53E2A655E0}" destId="{61BED551-F37C-4D7C-A1BA-07A62874C0AA}" srcOrd="0" destOrd="0" parTransId="{7B7EDF2E-E04B-4F1F-84B6-3998D99AE02B}" sibTransId="{56F8145E-D1CD-48AA-8350-CCC45F0ED232}"/>
    <dgm:cxn modelId="{252E23B3-1581-42E7-B25C-3A4BA4949B11}" type="presOf" srcId="{34877044-176F-494B-9CE4-725A92123600}" destId="{333537EE-34C3-40CA-B8A7-4DC138F3FA18}" srcOrd="0" destOrd="8" presId="urn:microsoft.com/office/officeart/2005/8/layout/vList2"/>
    <dgm:cxn modelId="{C09890B8-BE96-4B82-B8CE-8432CEDACEB4}" type="presOf" srcId="{61BED551-F37C-4D7C-A1BA-07A62874C0AA}" destId="{333537EE-34C3-40CA-B8A7-4DC138F3FA18}" srcOrd="0" destOrd="0" presId="urn:microsoft.com/office/officeart/2005/8/layout/vList2"/>
    <dgm:cxn modelId="{08027DC2-12A6-4605-8551-BA0270C463B1}" type="presOf" srcId="{D6AF236C-7712-4066-8A7C-79E534D131ED}" destId="{333537EE-34C3-40CA-B8A7-4DC138F3FA18}" srcOrd="0" destOrd="2" presId="urn:microsoft.com/office/officeart/2005/8/layout/vList2"/>
    <dgm:cxn modelId="{254AF5C8-1CAF-4E26-AD8E-CE80CC3EF6F1}" srcId="{071F8302-6806-4ABB-A9F6-8D53E2A655E0}" destId="{2C8C4B38-4622-41A4-AC86-697B1E081E25}" srcOrd="3" destOrd="0" parTransId="{D3D80D24-A800-4247-9098-F18B3A46AA2E}" sibTransId="{28D929E4-8FC4-4C09-9A20-FF18D7F48927}"/>
    <dgm:cxn modelId="{1B0CB0D7-7679-4FFF-A705-4709E9484CDA}" type="presOf" srcId="{6AF0C93D-5B12-4926-B051-F30BD39D4BFB}" destId="{333537EE-34C3-40CA-B8A7-4DC138F3FA18}" srcOrd="0" destOrd="11" presId="urn:microsoft.com/office/officeart/2005/8/layout/vList2"/>
    <dgm:cxn modelId="{C89E64E7-04A8-43FA-BB15-EE8DB2C4DB4A}" srcId="{4F3D0BB5-9D7D-42D8-ADB5-0C5A31D3BF65}" destId="{B9A525B3-97F0-4AD0-BFFD-804813B01711}" srcOrd="1" destOrd="0" parTransId="{A97D4A2C-793D-462E-93A4-7D860FC37782}" sibTransId="{98EFE2CD-AAEF-4437-9EC3-6CA254CD2AAB}"/>
    <dgm:cxn modelId="{7098D0F2-E6C2-41B2-BE7A-2B4AE1667A69}" srcId="{BB900AC3-415D-4A5B-A068-C6899B855D7E}" destId="{071F8302-6806-4ABB-A9F6-8D53E2A655E0}" srcOrd="0" destOrd="0" parTransId="{92FE7AFD-9F74-41DE-BE5F-C51B6F7328D5}" sibTransId="{F569519F-4975-4070-8707-FA5F060056B2}"/>
    <dgm:cxn modelId="{123C8EF7-A226-41C3-9C1F-85CB7FB0C107}" type="presOf" srcId="{B9A525B3-97F0-4AD0-BFFD-804813B01711}" destId="{333537EE-34C3-40CA-B8A7-4DC138F3FA18}" srcOrd="0" destOrd="9" presId="urn:microsoft.com/office/officeart/2005/8/layout/vList2"/>
    <dgm:cxn modelId="{28AC7FF0-5B3C-4BEA-8895-EB1AFBF9EB13}" type="presParOf" srcId="{3D0AF342-818A-495A-80F5-6455CED84DE2}" destId="{853206E6-0DF3-49B7-BE71-FE8F29A4727E}" srcOrd="0" destOrd="0" presId="urn:microsoft.com/office/officeart/2005/8/layout/vList2"/>
    <dgm:cxn modelId="{D0E6AEC7-1761-4188-A082-9BFA77C5E4A4}" type="presParOf" srcId="{3D0AF342-818A-495A-80F5-6455CED84DE2}" destId="{333537EE-34C3-40CA-B8A7-4DC138F3FA18}"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6F7437-5836-44A8-8246-293314956BA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4A3EBD9B-426B-4460-B5B3-7DD6D73DEF72}">
      <dgm:prSet phldrT="[Text]"/>
      <dgm:spPr>
        <a:solidFill>
          <a:schemeClr val="accent5">
            <a:lumMod val="75000"/>
          </a:schemeClr>
        </a:solidFill>
      </dgm:spPr>
      <dgm:t>
        <a:bodyPr/>
        <a:lstStyle/>
        <a:p>
          <a:r>
            <a:rPr lang="en-US"/>
            <a:t>What is a RAB?</a:t>
          </a:r>
        </a:p>
      </dgm:t>
    </dgm:pt>
    <dgm:pt modelId="{0F743347-3BC1-4A4E-9D28-B54674E7A2F9}" type="parTrans" cxnId="{8D3A5154-D353-4AB7-98AC-CE53B9FDEC2B}">
      <dgm:prSet/>
      <dgm:spPr/>
      <dgm:t>
        <a:bodyPr/>
        <a:lstStyle/>
        <a:p>
          <a:endParaRPr lang="en-US"/>
        </a:p>
      </dgm:t>
    </dgm:pt>
    <dgm:pt modelId="{4575BAAC-E63F-435A-80F8-A19CDAA97F00}" type="sibTrans" cxnId="{8D3A5154-D353-4AB7-98AC-CE53B9FDEC2B}">
      <dgm:prSet/>
      <dgm:spPr/>
      <dgm:t>
        <a:bodyPr/>
        <a:lstStyle/>
        <a:p>
          <a:endParaRPr lang="en-US"/>
        </a:p>
      </dgm:t>
    </dgm:pt>
    <dgm:pt modelId="{66EDEB05-E922-418C-ADA7-278D96BD4708}">
      <dgm:prSet phldrT="[Text]" custT="1"/>
      <dgm:spPr/>
      <dgm:t>
        <a:bodyPr/>
        <a:lstStyle/>
        <a:p>
          <a:pPr algn="l"/>
          <a:r>
            <a:rPr lang="en-US" sz="1300">
              <a:ea typeface="+mn-lt"/>
              <a:cs typeface="+mn-lt"/>
            </a:rPr>
            <a:t>A board or boards whose membership consists of individuals who adequately reflect and represent the residents assisted by the PHA.</a:t>
          </a:r>
          <a:endParaRPr lang="en-US" sz="1300"/>
        </a:p>
      </dgm:t>
    </dgm:pt>
    <dgm:pt modelId="{6552DDE5-D7DF-406F-A859-B146E3F95A50}" type="parTrans" cxnId="{3BCE2455-1A61-4CAE-B8CF-471672244693}">
      <dgm:prSet/>
      <dgm:spPr/>
      <dgm:t>
        <a:bodyPr/>
        <a:lstStyle/>
        <a:p>
          <a:endParaRPr lang="en-US"/>
        </a:p>
      </dgm:t>
    </dgm:pt>
    <dgm:pt modelId="{84A336C2-52A8-46C7-B078-2CC215DFC714}" type="sibTrans" cxnId="{3BCE2455-1A61-4CAE-B8CF-471672244693}">
      <dgm:prSet/>
      <dgm:spPr/>
      <dgm:t>
        <a:bodyPr/>
        <a:lstStyle/>
        <a:p>
          <a:endParaRPr lang="en-US"/>
        </a:p>
      </dgm:t>
    </dgm:pt>
    <dgm:pt modelId="{B266A897-3EAA-4F5F-8B3A-AA53B1D493AD}" type="pres">
      <dgm:prSet presAssocID="{8C6F7437-5836-44A8-8246-293314956BA8}" presName="diagram" presStyleCnt="0">
        <dgm:presLayoutVars>
          <dgm:chPref val="1"/>
          <dgm:dir/>
          <dgm:animOne val="branch"/>
          <dgm:animLvl val="lvl"/>
          <dgm:resizeHandles/>
        </dgm:presLayoutVars>
      </dgm:prSet>
      <dgm:spPr/>
    </dgm:pt>
    <dgm:pt modelId="{0D0F2B18-F63A-4F5C-B5CA-0A283A45A2A1}" type="pres">
      <dgm:prSet presAssocID="{4A3EBD9B-426B-4460-B5B3-7DD6D73DEF72}" presName="root" presStyleCnt="0"/>
      <dgm:spPr/>
    </dgm:pt>
    <dgm:pt modelId="{8AA09818-CCC4-41FB-8383-B41E4954744F}" type="pres">
      <dgm:prSet presAssocID="{4A3EBD9B-426B-4460-B5B3-7DD6D73DEF72}" presName="rootComposite" presStyleCnt="0"/>
      <dgm:spPr/>
    </dgm:pt>
    <dgm:pt modelId="{1EE8B470-FC5D-43CD-AAF1-CC533CB1DF77}" type="pres">
      <dgm:prSet presAssocID="{4A3EBD9B-426B-4460-B5B3-7DD6D73DEF72}" presName="rootText" presStyleLbl="node1" presStyleIdx="0" presStyleCnt="1" custScaleY="57908"/>
      <dgm:spPr/>
    </dgm:pt>
    <dgm:pt modelId="{AE296438-8943-4DD3-A8A5-BAAC24CEA800}" type="pres">
      <dgm:prSet presAssocID="{4A3EBD9B-426B-4460-B5B3-7DD6D73DEF72}" presName="rootConnector" presStyleLbl="node1" presStyleIdx="0" presStyleCnt="1"/>
      <dgm:spPr/>
    </dgm:pt>
    <dgm:pt modelId="{EFF220E4-03F5-4996-A810-097A6939FD09}" type="pres">
      <dgm:prSet presAssocID="{4A3EBD9B-426B-4460-B5B3-7DD6D73DEF72}" presName="childShape" presStyleCnt="0"/>
      <dgm:spPr/>
    </dgm:pt>
    <dgm:pt modelId="{F40C85BD-E70F-4AC2-A856-10FC8969EF2C}" type="pres">
      <dgm:prSet presAssocID="{6552DDE5-D7DF-406F-A859-B146E3F95A50}" presName="Name13" presStyleLbl="parChTrans1D2" presStyleIdx="0" presStyleCnt="1"/>
      <dgm:spPr/>
    </dgm:pt>
    <dgm:pt modelId="{3B6ADB49-9FA4-4357-9217-52B1E0824E35}" type="pres">
      <dgm:prSet presAssocID="{66EDEB05-E922-418C-ADA7-278D96BD4708}" presName="childText" presStyleLbl="bgAcc1" presStyleIdx="0" presStyleCnt="1" custLinFactNeighborX="-2012" custLinFactNeighborY="-16836">
        <dgm:presLayoutVars>
          <dgm:bulletEnabled val="1"/>
        </dgm:presLayoutVars>
      </dgm:prSet>
      <dgm:spPr/>
    </dgm:pt>
  </dgm:ptLst>
  <dgm:cxnLst>
    <dgm:cxn modelId="{3E208616-0537-423E-9972-832F43581985}" type="presOf" srcId="{8C6F7437-5836-44A8-8246-293314956BA8}" destId="{B266A897-3EAA-4F5F-8B3A-AA53B1D493AD}" srcOrd="0" destOrd="0" presId="urn:microsoft.com/office/officeart/2005/8/layout/hierarchy3"/>
    <dgm:cxn modelId="{75790F3A-C5CF-4358-8B41-9CBCC37798FA}" type="presOf" srcId="{4A3EBD9B-426B-4460-B5B3-7DD6D73DEF72}" destId="{AE296438-8943-4DD3-A8A5-BAAC24CEA800}" srcOrd="1" destOrd="0" presId="urn:microsoft.com/office/officeart/2005/8/layout/hierarchy3"/>
    <dgm:cxn modelId="{5384914E-C119-4328-8292-FCCFC14F79C5}" type="presOf" srcId="{66EDEB05-E922-418C-ADA7-278D96BD4708}" destId="{3B6ADB49-9FA4-4357-9217-52B1E0824E35}" srcOrd="0" destOrd="0" presId="urn:microsoft.com/office/officeart/2005/8/layout/hierarchy3"/>
    <dgm:cxn modelId="{8D3A5154-D353-4AB7-98AC-CE53B9FDEC2B}" srcId="{8C6F7437-5836-44A8-8246-293314956BA8}" destId="{4A3EBD9B-426B-4460-B5B3-7DD6D73DEF72}" srcOrd="0" destOrd="0" parTransId="{0F743347-3BC1-4A4E-9D28-B54674E7A2F9}" sibTransId="{4575BAAC-E63F-435A-80F8-A19CDAA97F00}"/>
    <dgm:cxn modelId="{3BCE2455-1A61-4CAE-B8CF-471672244693}" srcId="{4A3EBD9B-426B-4460-B5B3-7DD6D73DEF72}" destId="{66EDEB05-E922-418C-ADA7-278D96BD4708}" srcOrd="0" destOrd="0" parTransId="{6552DDE5-D7DF-406F-A859-B146E3F95A50}" sibTransId="{84A336C2-52A8-46C7-B078-2CC215DFC714}"/>
    <dgm:cxn modelId="{4D551894-18C4-43F8-A624-2FACE4F8CEFE}" type="presOf" srcId="{4A3EBD9B-426B-4460-B5B3-7DD6D73DEF72}" destId="{1EE8B470-FC5D-43CD-AAF1-CC533CB1DF77}" srcOrd="0" destOrd="0" presId="urn:microsoft.com/office/officeart/2005/8/layout/hierarchy3"/>
    <dgm:cxn modelId="{73B996E4-8425-4601-86B0-0E9AB1700ABF}" type="presOf" srcId="{6552DDE5-D7DF-406F-A859-B146E3F95A50}" destId="{F40C85BD-E70F-4AC2-A856-10FC8969EF2C}" srcOrd="0" destOrd="0" presId="urn:microsoft.com/office/officeart/2005/8/layout/hierarchy3"/>
    <dgm:cxn modelId="{7039C09A-5B68-4E1F-BC9A-7300AF24348D}" type="presParOf" srcId="{B266A897-3EAA-4F5F-8B3A-AA53B1D493AD}" destId="{0D0F2B18-F63A-4F5C-B5CA-0A283A45A2A1}" srcOrd="0" destOrd="0" presId="urn:microsoft.com/office/officeart/2005/8/layout/hierarchy3"/>
    <dgm:cxn modelId="{443542DA-D5B7-48ED-9428-C65BBBC70CC2}" type="presParOf" srcId="{0D0F2B18-F63A-4F5C-B5CA-0A283A45A2A1}" destId="{8AA09818-CCC4-41FB-8383-B41E4954744F}" srcOrd="0" destOrd="0" presId="urn:microsoft.com/office/officeart/2005/8/layout/hierarchy3"/>
    <dgm:cxn modelId="{D761D881-B1DA-45C3-B499-1D6472F92AF5}" type="presParOf" srcId="{8AA09818-CCC4-41FB-8383-B41E4954744F}" destId="{1EE8B470-FC5D-43CD-AAF1-CC533CB1DF77}" srcOrd="0" destOrd="0" presId="urn:microsoft.com/office/officeart/2005/8/layout/hierarchy3"/>
    <dgm:cxn modelId="{D19B04D5-A475-40DE-A57B-5A62DDFE6DFE}" type="presParOf" srcId="{8AA09818-CCC4-41FB-8383-B41E4954744F}" destId="{AE296438-8943-4DD3-A8A5-BAAC24CEA800}" srcOrd="1" destOrd="0" presId="urn:microsoft.com/office/officeart/2005/8/layout/hierarchy3"/>
    <dgm:cxn modelId="{38D8B069-30C0-49ED-964F-B999A63A3B91}" type="presParOf" srcId="{0D0F2B18-F63A-4F5C-B5CA-0A283A45A2A1}" destId="{EFF220E4-03F5-4996-A810-097A6939FD09}" srcOrd="1" destOrd="0" presId="urn:microsoft.com/office/officeart/2005/8/layout/hierarchy3"/>
    <dgm:cxn modelId="{70103B50-18EB-4D2B-A64C-B6D01DD2FC85}" type="presParOf" srcId="{EFF220E4-03F5-4996-A810-097A6939FD09}" destId="{F40C85BD-E70F-4AC2-A856-10FC8969EF2C}" srcOrd="0" destOrd="0" presId="urn:microsoft.com/office/officeart/2005/8/layout/hierarchy3"/>
    <dgm:cxn modelId="{B12005A9-B6C2-4253-8FD0-7AC51BEDA568}" type="presParOf" srcId="{EFF220E4-03F5-4996-A810-097A6939FD09}" destId="{3B6ADB49-9FA4-4357-9217-52B1E0824E35}"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6F7437-5836-44A8-8246-293314956BA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4A3EBD9B-426B-4460-B5B3-7DD6D73DEF72}">
      <dgm:prSet phldrT="[Text]" custT="1"/>
      <dgm:spPr>
        <a:solidFill>
          <a:schemeClr val="accent5">
            <a:lumMod val="75000"/>
          </a:schemeClr>
        </a:solidFill>
      </dgm:spPr>
      <dgm:t>
        <a:bodyPr/>
        <a:lstStyle/>
        <a:p>
          <a:r>
            <a:rPr lang="en-US" sz="3100" dirty="0">
              <a:ea typeface="+mn-lt"/>
              <a:cs typeface="+mn-lt"/>
            </a:rPr>
            <a:t>RAB’s role</a:t>
          </a:r>
          <a:r>
            <a:rPr lang="en-US" sz="3100" dirty="0"/>
            <a:t>?</a:t>
          </a:r>
        </a:p>
      </dgm:t>
    </dgm:pt>
    <dgm:pt modelId="{0F743347-3BC1-4A4E-9D28-B54674E7A2F9}" type="parTrans" cxnId="{8D3A5154-D353-4AB7-98AC-CE53B9FDEC2B}">
      <dgm:prSet/>
      <dgm:spPr/>
      <dgm:t>
        <a:bodyPr/>
        <a:lstStyle/>
        <a:p>
          <a:endParaRPr lang="en-US"/>
        </a:p>
      </dgm:t>
    </dgm:pt>
    <dgm:pt modelId="{4575BAAC-E63F-435A-80F8-A19CDAA97F00}" type="sibTrans" cxnId="{8D3A5154-D353-4AB7-98AC-CE53B9FDEC2B}">
      <dgm:prSet/>
      <dgm:spPr/>
      <dgm:t>
        <a:bodyPr/>
        <a:lstStyle/>
        <a:p>
          <a:endParaRPr lang="en-US"/>
        </a:p>
      </dgm:t>
    </dgm:pt>
    <dgm:pt modelId="{66EDEB05-E922-418C-ADA7-278D96BD4708}">
      <dgm:prSet phldrT="[Text]"/>
      <dgm:spPr/>
      <dgm:t>
        <a:bodyPr/>
        <a:lstStyle/>
        <a:p>
          <a:pPr algn="l"/>
          <a:r>
            <a:rPr lang="en-US">
              <a:ea typeface="+mn-lt"/>
              <a:cs typeface="+mn-lt"/>
            </a:rPr>
            <a:t>To assist and make recommendations regarding the development of the PHA plan, and any significant amendment or modification to the PHA plan. </a:t>
          </a:r>
          <a:endParaRPr lang="en-US"/>
        </a:p>
      </dgm:t>
    </dgm:pt>
    <dgm:pt modelId="{6552DDE5-D7DF-406F-A859-B146E3F95A50}" type="parTrans" cxnId="{3BCE2455-1A61-4CAE-B8CF-471672244693}">
      <dgm:prSet/>
      <dgm:spPr/>
      <dgm:t>
        <a:bodyPr/>
        <a:lstStyle/>
        <a:p>
          <a:endParaRPr lang="en-US"/>
        </a:p>
      </dgm:t>
    </dgm:pt>
    <dgm:pt modelId="{84A336C2-52A8-46C7-B078-2CC215DFC714}" type="sibTrans" cxnId="{3BCE2455-1A61-4CAE-B8CF-471672244693}">
      <dgm:prSet/>
      <dgm:spPr/>
      <dgm:t>
        <a:bodyPr/>
        <a:lstStyle/>
        <a:p>
          <a:endParaRPr lang="en-US"/>
        </a:p>
      </dgm:t>
    </dgm:pt>
    <dgm:pt modelId="{B266A897-3EAA-4F5F-8B3A-AA53B1D493AD}" type="pres">
      <dgm:prSet presAssocID="{8C6F7437-5836-44A8-8246-293314956BA8}" presName="diagram" presStyleCnt="0">
        <dgm:presLayoutVars>
          <dgm:chPref val="1"/>
          <dgm:dir/>
          <dgm:animOne val="branch"/>
          <dgm:animLvl val="lvl"/>
          <dgm:resizeHandles/>
        </dgm:presLayoutVars>
      </dgm:prSet>
      <dgm:spPr/>
    </dgm:pt>
    <dgm:pt modelId="{0D0F2B18-F63A-4F5C-B5CA-0A283A45A2A1}" type="pres">
      <dgm:prSet presAssocID="{4A3EBD9B-426B-4460-B5B3-7DD6D73DEF72}" presName="root" presStyleCnt="0"/>
      <dgm:spPr/>
    </dgm:pt>
    <dgm:pt modelId="{8AA09818-CCC4-41FB-8383-B41E4954744F}" type="pres">
      <dgm:prSet presAssocID="{4A3EBD9B-426B-4460-B5B3-7DD6D73DEF72}" presName="rootComposite" presStyleCnt="0"/>
      <dgm:spPr/>
    </dgm:pt>
    <dgm:pt modelId="{1EE8B470-FC5D-43CD-AAF1-CC533CB1DF77}" type="pres">
      <dgm:prSet presAssocID="{4A3EBD9B-426B-4460-B5B3-7DD6D73DEF72}" presName="rootText" presStyleLbl="node1" presStyleIdx="0" presStyleCnt="1" custScaleY="57908"/>
      <dgm:spPr/>
    </dgm:pt>
    <dgm:pt modelId="{AE296438-8943-4DD3-A8A5-BAAC24CEA800}" type="pres">
      <dgm:prSet presAssocID="{4A3EBD9B-426B-4460-B5B3-7DD6D73DEF72}" presName="rootConnector" presStyleLbl="node1" presStyleIdx="0" presStyleCnt="1"/>
      <dgm:spPr/>
    </dgm:pt>
    <dgm:pt modelId="{EFF220E4-03F5-4996-A810-097A6939FD09}" type="pres">
      <dgm:prSet presAssocID="{4A3EBD9B-426B-4460-B5B3-7DD6D73DEF72}" presName="childShape" presStyleCnt="0"/>
      <dgm:spPr/>
    </dgm:pt>
    <dgm:pt modelId="{F40C85BD-E70F-4AC2-A856-10FC8969EF2C}" type="pres">
      <dgm:prSet presAssocID="{6552DDE5-D7DF-406F-A859-B146E3F95A50}" presName="Name13" presStyleLbl="parChTrans1D2" presStyleIdx="0" presStyleCnt="1"/>
      <dgm:spPr/>
    </dgm:pt>
    <dgm:pt modelId="{3B6ADB49-9FA4-4357-9217-52B1E0824E35}" type="pres">
      <dgm:prSet presAssocID="{66EDEB05-E922-418C-ADA7-278D96BD4708}" presName="childText" presStyleLbl="bgAcc1" presStyleIdx="0" presStyleCnt="1" custLinFactNeighborX="-2012" custLinFactNeighborY="-16836">
        <dgm:presLayoutVars>
          <dgm:bulletEnabled val="1"/>
        </dgm:presLayoutVars>
      </dgm:prSet>
      <dgm:spPr/>
    </dgm:pt>
  </dgm:ptLst>
  <dgm:cxnLst>
    <dgm:cxn modelId="{3E208616-0537-423E-9972-832F43581985}" type="presOf" srcId="{8C6F7437-5836-44A8-8246-293314956BA8}" destId="{B266A897-3EAA-4F5F-8B3A-AA53B1D493AD}" srcOrd="0" destOrd="0" presId="urn:microsoft.com/office/officeart/2005/8/layout/hierarchy3"/>
    <dgm:cxn modelId="{75790F3A-C5CF-4358-8B41-9CBCC37798FA}" type="presOf" srcId="{4A3EBD9B-426B-4460-B5B3-7DD6D73DEF72}" destId="{AE296438-8943-4DD3-A8A5-BAAC24CEA800}" srcOrd="1" destOrd="0" presId="urn:microsoft.com/office/officeart/2005/8/layout/hierarchy3"/>
    <dgm:cxn modelId="{5384914E-C119-4328-8292-FCCFC14F79C5}" type="presOf" srcId="{66EDEB05-E922-418C-ADA7-278D96BD4708}" destId="{3B6ADB49-9FA4-4357-9217-52B1E0824E35}" srcOrd="0" destOrd="0" presId="urn:microsoft.com/office/officeart/2005/8/layout/hierarchy3"/>
    <dgm:cxn modelId="{8D3A5154-D353-4AB7-98AC-CE53B9FDEC2B}" srcId="{8C6F7437-5836-44A8-8246-293314956BA8}" destId="{4A3EBD9B-426B-4460-B5B3-7DD6D73DEF72}" srcOrd="0" destOrd="0" parTransId="{0F743347-3BC1-4A4E-9D28-B54674E7A2F9}" sibTransId="{4575BAAC-E63F-435A-80F8-A19CDAA97F00}"/>
    <dgm:cxn modelId="{3BCE2455-1A61-4CAE-B8CF-471672244693}" srcId="{4A3EBD9B-426B-4460-B5B3-7DD6D73DEF72}" destId="{66EDEB05-E922-418C-ADA7-278D96BD4708}" srcOrd="0" destOrd="0" parTransId="{6552DDE5-D7DF-406F-A859-B146E3F95A50}" sibTransId="{84A336C2-52A8-46C7-B078-2CC215DFC714}"/>
    <dgm:cxn modelId="{4D551894-18C4-43F8-A624-2FACE4F8CEFE}" type="presOf" srcId="{4A3EBD9B-426B-4460-B5B3-7DD6D73DEF72}" destId="{1EE8B470-FC5D-43CD-AAF1-CC533CB1DF77}" srcOrd="0" destOrd="0" presId="urn:microsoft.com/office/officeart/2005/8/layout/hierarchy3"/>
    <dgm:cxn modelId="{73B996E4-8425-4601-86B0-0E9AB1700ABF}" type="presOf" srcId="{6552DDE5-D7DF-406F-A859-B146E3F95A50}" destId="{F40C85BD-E70F-4AC2-A856-10FC8969EF2C}" srcOrd="0" destOrd="0" presId="urn:microsoft.com/office/officeart/2005/8/layout/hierarchy3"/>
    <dgm:cxn modelId="{7039C09A-5B68-4E1F-BC9A-7300AF24348D}" type="presParOf" srcId="{B266A897-3EAA-4F5F-8B3A-AA53B1D493AD}" destId="{0D0F2B18-F63A-4F5C-B5CA-0A283A45A2A1}" srcOrd="0" destOrd="0" presId="urn:microsoft.com/office/officeart/2005/8/layout/hierarchy3"/>
    <dgm:cxn modelId="{443542DA-D5B7-48ED-9428-C65BBBC70CC2}" type="presParOf" srcId="{0D0F2B18-F63A-4F5C-B5CA-0A283A45A2A1}" destId="{8AA09818-CCC4-41FB-8383-B41E4954744F}" srcOrd="0" destOrd="0" presId="urn:microsoft.com/office/officeart/2005/8/layout/hierarchy3"/>
    <dgm:cxn modelId="{D761D881-B1DA-45C3-B499-1D6472F92AF5}" type="presParOf" srcId="{8AA09818-CCC4-41FB-8383-B41E4954744F}" destId="{1EE8B470-FC5D-43CD-AAF1-CC533CB1DF77}" srcOrd="0" destOrd="0" presId="urn:microsoft.com/office/officeart/2005/8/layout/hierarchy3"/>
    <dgm:cxn modelId="{D19B04D5-A475-40DE-A57B-5A62DDFE6DFE}" type="presParOf" srcId="{8AA09818-CCC4-41FB-8383-B41E4954744F}" destId="{AE296438-8943-4DD3-A8A5-BAAC24CEA800}" srcOrd="1" destOrd="0" presId="urn:microsoft.com/office/officeart/2005/8/layout/hierarchy3"/>
    <dgm:cxn modelId="{38D8B069-30C0-49ED-964F-B999A63A3B91}" type="presParOf" srcId="{0D0F2B18-F63A-4F5C-B5CA-0A283A45A2A1}" destId="{EFF220E4-03F5-4996-A810-097A6939FD09}" srcOrd="1" destOrd="0" presId="urn:microsoft.com/office/officeart/2005/8/layout/hierarchy3"/>
    <dgm:cxn modelId="{70103B50-18EB-4D2B-A64C-B6D01DD2FC85}" type="presParOf" srcId="{EFF220E4-03F5-4996-A810-097A6939FD09}" destId="{F40C85BD-E70F-4AC2-A856-10FC8969EF2C}" srcOrd="0" destOrd="0" presId="urn:microsoft.com/office/officeart/2005/8/layout/hierarchy3"/>
    <dgm:cxn modelId="{B12005A9-B6C2-4253-8FD0-7AC51BEDA568}" type="presParOf" srcId="{EFF220E4-03F5-4996-A810-097A6939FD09}" destId="{3B6ADB49-9FA4-4357-9217-52B1E0824E35}" srcOrd="1" destOrd="0" presId="urn:microsoft.com/office/officeart/2005/8/layout/hierarchy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5AF491-BA7D-42CD-B699-BB147924BADF}"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CB71D916-26CA-42FA-A5BA-F99450881AAC}">
      <dgm:prSet/>
      <dgm:spPr/>
      <dgm:t>
        <a:bodyPr/>
        <a:lstStyle/>
        <a:p>
          <a:pPr>
            <a:lnSpc>
              <a:spcPct val="100000"/>
            </a:lnSpc>
            <a:spcAft>
              <a:spcPts val="0"/>
            </a:spcAft>
          </a:pPr>
          <a:r>
            <a:rPr lang="en-US" dirty="0"/>
            <a:t>Existing jurisdiction-wide resident council that complies with the tenant participation regulations (</a:t>
          </a:r>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24 CFR 964</a:t>
          </a:r>
          <a:r>
            <a:rPr lang="en-US" dirty="0"/>
            <a:t>) will be appointed as the RAB(s)</a:t>
          </a:r>
        </a:p>
      </dgm:t>
    </dgm:pt>
    <dgm:pt modelId="{2738F1D8-D548-4855-82E5-86A96D9839D8}" type="parTrans" cxnId="{976FA69D-9B13-4BF6-B208-131F4E6454AC}">
      <dgm:prSet/>
      <dgm:spPr/>
      <dgm:t>
        <a:bodyPr/>
        <a:lstStyle/>
        <a:p>
          <a:endParaRPr lang="en-US"/>
        </a:p>
      </dgm:t>
    </dgm:pt>
    <dgm:pt modelId="{4FDCB7E7-6869-44E6-A767-BB410B7DF35E}" type="sibTrans" cxnId="{976FA69D-9B13-4BF6-B208-131F4E6454AC}">
      <dgm:prSet/>
      <dgm:spPr/>
      <dgm:t>
        <a:bodyPr/>
        <a:lstStyle/>
        <a:p>
          <a:endParaRPr lang="en-US"/>
        </a:p>
      </dgm:t>
    </dgm:pt>
    <dgm:pt modelId="{0CCD7469-A852-4A63-8829-2267B7493881}">
      <dgm:prSet/>
      <dgm:spPr/>
      <dgm:t>
        <a:bodyPr/>
        <a:lstStyle/>
        <a:p>
          <a:pPr>
            <a:lnSpc>
              <a:spcPct val="100000"/>
            </a:lnSpc>
            <a:spcAft>
              <a:spcPts val="0"/>
            </a:spcAft>
          </a:pPr>
          <a:r>
            <a:rPr lang="en-US"/>
            <a:t>Jurisdiction-wide resident council does not exist, but resident councils exist that comply with the tenant participation regulations will be appointed as the RAB(s)</a:t>
          </a:r>
        </a:p>
      </dgm:t>
    </dgm:pt>
    <dgm:pt modelId="{DAD16C66-4D57-4C9D-B92E-C5602D6EDC0E}" type="parTrans" cxnId="{4D61823F-9851-42E5-A653-4A8DF0377797}">
      <dgm:prSet/>
      <dgm:spPr/>
      <dgm:t>
        <a:bodyPr/>
        <a:lstStyle/>
        <a:p>
          <a:endParaRPr lang="en-US"/>
        </a:p>
      </dgm:t>
    </dgm:pt>
    <dgm:pt modelId="{A3E3D246-D615-47AD-B0ED-CD1AFF2CE03D}" type="sibTrans" cxnId="{4D61823F-9851-42E5-A653-4A8DF0377797}">
      <dgm:prSet/>
      <dgm:spPr/>
      <dgm:t>
        <a:bodyPr/>
        <a:lstStyle/>
        <a:p>
          <a:endParaRPr lang="en-US"/>
        </a:p>
      </dgm:t>
    </dgm:pt>
    <dgm:pt modelId="{F4D44195-0CF4-4043-A1EE-C7DCCC30BF9D}">
      <dgm:prSet/>
      <dgm:spPr/>
      <dgm:t>
        <a:bodyPr/>
        <a:lstStyle/>
        <a:p>
          <a:r>
            <a:rPr lang="en-US"/>
            <a:t>A PHA with a significant sized tenant-based assistance program (TBRA is 20% or more of assisted households) shall assure RAB has reasonable tenant-based family representation</a:t>
          </a:r>
        </a:p>
      </dgm:t>
    </dgm:pt>
    <dgm:pt modelId="{65ED6D91-E238-4B66-9AB2-9E7CEEEA2A98}" type="parTrans" cxnId="{931D1F7B-1B3A-4132-AD9B-70A23A31C39C}">
      <dgm:prSet/>
      <dgm:spPr/>
      <dgm:t>
        <a:bodyPr/>
        <a:lstStyle/>
        <a:p>
          <a:endParaRPr lang="en-US"/>
        </a:p>
      </dgm:t>
    </dgm:pt>
    <dgm:pt modelId="{E09E4454-DDC9-46B7-84A7-B51EEF61059B}" type="sibTrans" cxnId="{931D1F7B-1B3A-4132-AD9B-70A23A31C39C}">
      <dgm:prSet/>
      <dgm:spPr/>
      <dgm:t>
        <a:bodyPr/>
        <a:lstStyle/>
        <a:p>
          <a:endParaRPr lang="en-US"/>
        </a:p>
      </dgm:t>
    </dgm:pt>
    <dgm:pt modelId="{92F4D41C-FBF0-4638-84CB-0A7BA1EEFD83}">
      <dgm:prSet/>
      <dgm:spPr/>
      <dgm:t>
        <a:bodyPr/>
        <a:lstStyle/>
        <a:p>
          <a:r>
            <a:rPr lang="en-US"/>
            <a:t>PHA shall appoint RAB(s) if a Resident Council does not exist</a:t>
          </a:r>
        </a:p>
      </dgm:t>
    </dgm:pt>
    <dgm:pt modelId="{DD90D83A-F32B-4AB9-8254-EAC5C4CB15D7}" type="parTrans" cxnId="{8EDBD739-B4FA-4E77-AD47-6720ED7D5303}">
      <dgm:prSet/>
      <dgm:spPr/>
      <dgm:t>
        <a:bodyPr/>
        <a:lstStyle/>
        <a:p>
          <a:endParaRPr lang="en-US"/>
        </a:p>
      </dgm:t>
    </dgm:pt>
    <dgm:pt modelId="{C97BF770-6894-4412-9E85-2296C002B05B}" type="sibTrans" cxnId="{8EDBD739-B4FA-4E77-AD47-6720ED7D5303}">
      <dgm:prSet/>
      <dgm:spPr/>
      <dgm:t>
        <a:bodyPr/>
        <a:lstStyle/>
        <a:p>
          <a:endParaRPr lang="en-US"/>
        </a:p>
      </dgm:t>
    </dgm:pt>
    <dgm:pt modelId="{64936FD9-A8A3-4ABC-927D-0E8071BA115A}">
      <dgm:prSet custT="1"/>
      <dgm:spPr/>
      <dgm:t>
        <a:bodyPr/>
        <a:lstStyle/>
        <a:p>
          <a:endParaRPr lang="en-US" sz="1800" dirty="0"/>
        </a:p>
      </dgm:t>
    </dgm:pt>
    <dgm:pt modelId="{426DECE4-8E87-4DFA-940F-167334EE0968}" type="parTrans" cxnId="{4D942237-0284-4EBE-9A25-07AE22ED0ADE}">
      <dgm:prSet/>
      <dgm:spPr/>
      <dgm:t>
        <a:bodyPr/>
        <a:lstStyle/>
        <a:p>
          <a:endParaRPr lang="en-US"/>
        </a:p>
      </dgm:t>
    </dgm:pt>
    <dgm:pt modelId="{C0DD3EED-D92E-48BD-B5F2-E9816EEE2C9E}" type="sibTrans" cxnId="{4D942237-0284-4EBE-9A25-07AE22ED0ADE}">
      <dgm:prSet/>
      <dgm:spPr/>
      <dgm:t>
        <a:bodyPr/>
        <a:lstStyle/>
        <a:p>
          <a:endParaRPr lang="en-US"/>
        </a:p>
      </dgm:t>
    </dgm:pt>
    <dgm:pt modelId="{BFB3FF72-3AF9-4658-A49A-002BEDFA974E}" type="pres">
      <dgm:prSet presAssocID="{E35AF491-BA7D-42CD-B699-BB147924BADF}" presName="linear" presStyleCnt="0">
        <dgm:presLayoutVars>
          <dgm:animLvl val="lvl"/>
          <dgm:resizeHandles val="exact"/>
        </dgm:presLayoutVars>
      </dgm:prSet>
      <dgm:spPr/>
    </dgm:pt>
    <dgm:pt modelId="{6EBE0D5C-77DD-4F1B-AE9C-6EF66F360486}" type="pres">
      <dgm:prSet presAssocID="{CB71D916-26CA-42FA-A5BA-F99450881AAC}" presName="parentText" presStyleLbl="node1" presStyleIdx="0" presStyleCnt="4" custScaleY="78838" custLinFactNeighborY="32006">
        <dgm:presLayoutVars>
          <dgm:chMax val="0"/>
          <dgm:bulletEnabled val="1"/>
        </dgm:presLayoutVars>
      </dgm:prSet>
      <dgm:spPr/>
    </dgm:pt>
    <dgm:pt modelId="{37ED81F7-8D22-4A34-978E-FECD486185FA}" type="pres">
      <dgm:prSet presAssocID="{4FDCB7E7-6869-44E6-A767-BB410B7DF35E}" presName="spacer" presStyleCnt="0"/>
      <dgm:spPr/>
    </dgm:pt>
    <dgm:pt modelId="{D90FEA1C-482A-4799-8A6C-7189B40CAA45}" type="pres">
      <dgm:prSet presAssocID="{0CCD7469-A852-4A63-8829-2267B7493881}" presName="parentText" presStyleLbl="node1" presStyleIdx="1" presStyleCnt="4" custScaleY="66738" custLinFactNeighborY="34139">
        <dgm:presLayoutVars>
          <dgm:chMax val="0"/>
          <dgm:bulletEnabled val="1"/>
        </dgm:presLayoutVars>
      </dgm:prSet>
      <dgm:spPr/>
    </dgm:pt>
    <dgm:pt modelId="{1C9BA116-7201-438D-938F-9B5366F20B23}" type="pres">
      <dgm:prSet presAssocID="{A3E3D246-D615-47AD-B0ED-CD1AFF2CE03D}" presName="spacer" presStyleCnt="0"/>
      <dgm:spPr/>
    </dgm:pt>
    <dgm:pt modelId="{5D01580A-A6BE-4541-9FDD-73821A443785}" type="pres">
      <dgm:prSet presAssocID="{F4D44195-0CF4-4043-A1EE-C7DCCC30BF9D}" presName="parentText" presStyleLbl="node1" presStyleIdx="2" presStyleCnt="4" custScaleY="87211">
        <dgm:presLayoutVars>
          <dgm:chMax val="0"/>
          <dgm:bulletEnabled val="1"/>
        </dgm:presLayoutVars>
      </dgm:prSet>
      <dgm:spPr/>
    </dgm:pt>
    <dgm:pt modelId="{039EE095-9CB7-4A5A-A6BA-5EC9921DC7B5}" type="pres">
      <dgm:prSet presAssocID="{E09E4454-DDC9-46B7-84A7-B51EEF61059B}" presName="spacer" presStyleCnt="0"/>
      <dgm:spPr/>
    </dgm:pt>
    <dgm:pt modelId="{EC2FC3CD-0D9D-4C5C-8B26-04A05596FF3C}" type="pres">
      <dgm:prSet presAssocID="{92F4D41C-FBF0-4638-84CB-0A7BA1EEFD83}" presName="parentText" presStyleLbl="node1" presStyleIdx="3" presStyleCnt="4" custScaleY="43739">
        <dgm:presLayoutVars>
          <dgm:chMax val="0"/>
          <dgm:bulletEnabled val="1"/>
        </dgm:presLayoutVars>
      </dgm:prSet>
      <dgm:spPr/>
    </dgm:pt>
    <dgm:pt modelId="{FFDF0636-C1A0-4D80-B72C-60CE86F16A27}" type="pres">
      <dgm:prSet presAssocID="{92F4D41C-FBF0-4638-84CB-0A7BA1EEFD83}" presName="childText" presStyleLbl="revTx" presStyleIdx="0" presStyleCnt="1">
        <dgm:presLayoutVars>
          <dgm:bulletEnabled val="1"/>
        </dgm:presLayoutVars>
      </dgm:prSet>
      <dgm:spPr/>
    </dgm:pt>
  </dgm:ptLst>
  <dgm:cxnLst>
    <dgm:cxn modelId="{20D0682E-C71E-42EC-B4BC-85178C354D6A}" type="presOf" srcId="{F4D44195-0CF4-4043-A1EE-C7DCCC30BF9D}" destId="{5D01580A-A6BE-4541-9FDD-73821A443785}" srcOrd="0" destOrd="0" presId="urn:microsoft.com/office/officeart/2005/8/layout/vList2"/>
    <dgm:cxn modelId="{4D942237-0284-4EBE-9A25-07AE22ED0ADE}" srcId="{92F4D41C-FBF0-4638-84CB-0A7BA1EEFD83}" destId="{64936FD9-A8A3-4ABC-927D-0E8071BA115A}" srcOrd="0" destOrd="0" parTransId="{426DECE4-8E87-4DFA-940F-167334EE0968}" sibTransId="{C0DD3EED-D92E-48BD-B5F2-E9816EEE2C9E}"/>
    <dgm:cxn modelId="{8EDBD739-B4FA-4E77-AD47-6720ED7D5303}" srcId="{E35AF491-BA7D-42CD-B699-BB147924BADF}" destId="{92F4D41C-FBF0-4638-84CB-0A7BA1EEFD83}" srcOrd="3" destOrd="0" parTransId="{DD90D83A-F32B-4AB9-8254-EAC5C4CB15D7}" sibTransId="{C97BF770-6894-4412-9E85-2296C002B05B}"/>
    <dgm:cxn modelId="{4D61823F-9851-42E5-A653-4A8DF0377797}" srcId="{E35AF491-BA7D-42CD-B699-BB147924BADF}" destId="{0CCD7469-A852-4A63-8829-2267B7493881}" srcOrd="1" destOrd="0" parTransId="{DAD16C66-4D57-4C9D-B92E-C5602D6EDC0E}" sibTransId="{A3E3D246-D615-47AD-B0ED-CD1AFF2CE03D}"/>
    <dgm:cxn modelId="{931D1F7B-1B3A-4132-AD9B-70A23A31C39C}" srcId="{E35AF491-BA7D-42CD-B699-BB147924BADF}" destId="{F4D44195-0CF4-4043-A1EE-C7DCCC30BF9D}" srcOrd="2" destOrd="0" parTransId="{65ED6D91-E238-4B66-9AB2-9E7CEEEA2A98}" sibTransId="{E09E4454-DDC9-46B7-84A7-B51EEF61059B}"/>
    <dgm:cxn modelId="{151C4986-B4FF-4E06-A9A4-A9AE02FF2368}" type="presOf" srcId="{0CCD7469-A852-4A63-8829-2267B7493881}" destId="{D90FEA1C-482A-4799-8A6C-7189B40CAA45}" srcOrd="0" destOrd="0" presId="urn:microsoft.com/office/officeart/2005/8/layout/vList2"/>
    <dgm:cxn modelId="{BAA0E98F-38BB-4B15-B99B-A6B8874863A2}" type="presOf" srcId="{E35AF491-BA7D-42CD-B699-BB147924BADF}" destId="{BFB3FF72-3AF9-4658-A49A-002BEDFA974E}" srcOrd="0" destOrd="0" presId="urn:microsoft.com/office/officeart/2005/8/layout/vList2"/>
    <dgm:cxn modelId="{976FA69D-9B13-4BF6-B208-131F4E6454AC}" srcId="{E35AF491-BA7D-42CD-B699-BB147924BADF}" destId="{CB71D916-26CA-42FA-A5BA-F99450881AAC}" srcOrd="0" destOrd="0" parTransId="{2738F1D8-D548-4855-82E5-86A96D9839D8}" sibTransId="{4FDCB7E7-6869-44E6-A767-BB410B7DF35E}"/>
    <dgm:cxn modelId="{3527BBA3-7249-40F2-9145-2F575C260EC0}" type="presOf" srcId="{64936FD9-A8A3-4ABC-927D-0E8071BA115A}" destId="{FFDF0636-C1A0-4D80-B72C-60CE86F16A27}" srcOrd="0" destOrd="0" presId="urn:microsoft.com/office/officeart/2005/8/layout/vList2"/>
    <dgm:cxn modelId="{9F7C6CAC-9BD9-409E-8324-D98D83FF9473}" type="presOf" srcId="{92F4D41C-FBF0-4638-84CB-0A7BA1EEFD83}" destId="{EC2FC3CD-0D9D-4C5C-8B26-04A05596FF3C}" srcOrd="0" destOrd="0" presId="urn:microsoft.com/office/officeart/2005/8/layout/vList2"/>
    <dgm:cxn modelId="{A27801D3-3D22-41E1-8886-28A3C345EB73}" type="presOf" srcId="{CB71D916-26CA-42FA-A5BA-F99450881AAC}" destId="{6EBE0D5C-77DD-4F1B-AE9C-6EF66F360486}" srcOrd="0" destOrd="0" presId="urn:microsoft.com/office/officeart/2005/8/layout/vList2"/>
    <dgm:cxn modelId="{3ADBC51A-F428-40E6-8DF7-0E8D852287A2}" type="presParOf" srcId="{BFB3FF72-3AF9-4658-A49A-002BEDFA974E}" destId="{6EBE0D5C-77DD-4F1B-AE9C-6EF66F360486}" srcOrd="0" destOrd="0" presId="urn:microsoft.com/office/officeart/2005/8/layout/vList2"/>
    <dgm:cxn modelId="{119219B4-201C-4913-A17D-83D2F3CBC9C2}" type="presParOf" srcId="{BFB3FF72-3AF9-4658-A49A-002BEDFA974E}" destId="{37ED81F7-8D22-4A34-978E-FECD486185FA}" srcOrd="1" destOrd="0" presId="urn:microsoft.com/office/officeart/2005/8/layout/vList2"/>
    <dgm:cxn modelId="{98369314-C1C7-4F39-9ECF-E3601DF82472}" type="presParOf" srcId="{BFB3FF72-3AF9-4658-A49A-002BEDFA974E}" destId="{D90FEA1C-482A-4799-8A6C-7189B40CAA45}" srcOrd="2" destOrd="0" presId="urn:microsoft.com/office/officeart/2005/8/layout/vList2"/>
    <dgm:cxn modelId="{CB63D7DF-ED14-42E0-B2FE-1F9944FD59E7}" type="presParOf" srcId="{BFB3FF72-3AF9-4658-A49A-002BEDFA974E}" destId="{1C9BA116-7201-438D-938F-9B5366F20B23}" srcOrd="3" destOrd="0" presId="urn:microsoft.com/office/officeart/2005/8/layout/vList2"/>
    <dgm:cxn modelId="{85A1FCBE-7268-4455-B611-57219C77EA16}" type="presParOf" srcId="{BFB3FF72-3AF9-4658-A49A-002BEDFA974E}" destId="{5D01580A-A6BE-4541-9FDD-73821A443785}" srcOrd="4" destOrd="0" presId="urn:microsoft.com/office/officeart/2005/8/layout/vList2"/>
    <dgm:cxn modelId="{ECC03D95-EC0E-4F78-ACD3-7B6D3ADF76F0}" type="presParOf" srcId="{BFB3FF72-3AF9-4658-A49A-002BEDFA974E}" destId="{039EE095-9CB7-4A5A-A6BA-5EC9921DC7B5}" srcOrd="5" destOrd="0" presId="urn:microsoft.com/office/officeart/2005/8/layout/vList2"/>
    <dgm:cxn modelId="{31BB93C9-BF7A-4433-8951-C8DC3DDA75D8}" type="presParOf" srcId="{BFB3FF72-3AF9-4658-A49A-002BEDFA974E}" destId="{EC2FC3CD-0D9D-4C5C-8B26-04A05596FF3C}" srcOrd="6" destOrd="0" presId="urn:microsoft.com/office/officeart/2005/8/layout/vList2"/>
    <dgm:cxn modelId="{8D8F5E74-BEF7-4725-B816-27CEF5BB5434}" type="presParOf" srcId="{BFB3FF72-3AF9-4658-A49A-002BEDFA974E}" destId="{FFDF0636-C1A0-4D80-B72C-60CE86F16A27}"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7492DA-9333-41B2-BCA5-93CBD74BDD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BFB70D5-BA57-4285-8812-59DED614BF28}">
      <dgm:prSet custT="1"/>
      <dgm:spPr>
        <a:solidFill>
          <a:srgbClr val="2E75B6"/>
        </a:solidFill>
      </dgm:spPr>
      <dgm:t>
        <a:bodyPr/>
        <a:lstStyle/>
        <a:p>
          <a:r>
            <a:rPr lang="en-US" sz="3800" b="1" dirty="0"/>
            <a:t>Public Hearing:</a:t>
          </a:r>
          <a:endParaRPr lang="en-US" sz="3800" dirty="0"/>
        </a:p>
      </dgm:t>
    </dgm:pt>
    <dgm:pt modelId="{5C652035-4F9B-4D4C-8D14-0237EF827DBE}" type="parTrans" cxnId="{41B0D844-4BC3-4B68-95B7-48BDAEF1B685}">
      <dgm:prSet/>
      <dgm:spPr/>
      <dgm:t>
        <a:bodyPr/>
        <a:lstStyle/>
        <a:p>
          <a:endParaRPr lang="en-US"/>
        </a:p>
      </dgm:t>
    </dgm:pt>
    <dgm:pt modelId="{64D06CF4-BDB3-486A-86A2-8CABF21755B7}" type="sibTrans" cxnId="{41B0D844-4BC3-4B68-95B7-48BDAEF1B685}">
      <dgm:prSet/>
      <dgm:spPr/>
      <dgm:t>
        <a:bodyPr/>
        <a:lstStyle/>
        <a:p>
          <a:endParaRPr lang="en-US"/>
        </a:p>
      </dgm:t>
    </dgm:pt>
    <dgm:pt modelId="{B42AEBD4-24F4-4B53-8E77-3F9784343415}">
      <dgm:prSet/>
      <dgm:spPr/>
      <dgm:t>
        <a:bodyPr/>
        <a:lstStyle/>
        <a:p>
          <a:r>
            <a:rPr lang="en-US"/>
            <a:t>The PHA must invite public comment regarding a proposed PHA Plan and conduct a public hearing to discuss it. </a:t>
          </a:r>
        </a:p>
      </dgm:t>
    </dgm:pt>
    <dgm:pt modelId="{90BE4894-2414-4DAA-8874-E1CFA32311D1}" type="parTrans" cxnId="{F0BEAD27-2C6B-4A32-B5AD-F9944013C722}">
      <dgm:prSet/>
      <dgm:spPr/>
      <dgm:t>
        <a:bodyPr/>
        <a:lstStyle/>
        <a:p>
          <a:endParaRPr lang="en-US"/>
        </a:p>
      </dgm:t>
    </dgm:pt>
    <dgm:pt modelId="{B68DEB4B-E40F-41D5-8FFE-96DFA7CF05FF}" type="sibTrans" cxnId="{F0BEAD27-2C6B-4A32-B5AD-F9944013C722}">
      <dgm:prSet/>
      <dgm:spPr/>
      <dgm:t>
        <a:bodyPr/>
        <a:lstStyle/>
        <a:p>
          <a:endParaRPr lang="en-US"/>
        </a:p>
      </dgm:t>
    </dgm:pt>
    <dgm:pt modelId="{F73876EB-8E0D-48AB-B137-1D13E725B36C}">
      <dgm:prSet/>
      <dgm:spPr/>
      <dgm:t>
        <a:bodyPr/>
        <a:lstStyle/>
        <a:p>
          <a:r>
            <a:rPr lang="en-US"/>
            <a:t>The hearing must be conducted at a location that is convenient to the PHA residents.</a:t>
          </a:r>
        </a:p>
      </dgm:t>
    </dgm:pt>
    <dgm:pt modelId="{C53CF24F-8222-40CD-A8B7-82AB97359D5C}" type="parTrans" cxnId="{C0CEC6E0-D560-4153-A5EE-54092D605F4D}">
      <dgm:prSet/>
      <dgm:spPr/>
      <dgm:t>
        <a:bodyPr/>
        <a:lstStyle/>
        <a:p>
          <a:endParaRPr lang="en-US"/>
        </a:p>
      </dgm:t>
    </dgm:pt>
    <dgm:pt modelId="{F8837305-8E3B-4F9C-977F-C77B01806A71}" type="sibTrans" cxnId="{C0CEC6E0-D560-4153-A5EE-54092D605F4D}">
      <dgm:prSet/>
      <dgm:spPr/>
      <dgm:t>
        <a:bodyPr/>
        <a:lstStyle/>
        <a:p>
          <a:endParaRPr lang="en-US"/>
        </a:p>
      </dgm:t>
    </dgm:pt>
    <dgm:pt modelId="{D65A3C0F-7605-4D03-A681-222E3CC8BD9A}" type="pres">
      <dgm:prSet presAssocID="{5B7492DA-9333-41B2-BCA5-93CBD74BDDB4}" presName="linear" presStyleCnt="0">
        <dgm:presLayoutVars>
          <dgm:animLvl val="lvl"/>
          <dgm:resizeHandles val="exact"/>
        </dgm:presLayoutVars>
      </dgm:prSet>
      <dgm:spPr/>
    </dgm:pt>
    <dgm:pt modelId="{23278FFA-BD87-46D2-B058-786C31518DAA}" type="pres">
      <dgm:prSet presAssocID="{8BFB70D5-BA57-4285-8812-59DED614BF28}" presName="parentText" presStyleLbl="node1" presStyleIdx="0" presStyleCnt="1" custScaleY="101971" custLinFactNeighborY="-180">
        <dgm:presLayoutVars>
          <dgm:chMax val="0"/>
          <dgm:bulletEnabled val="1"/>
        </dgm:presLayoutVars>
      </dgm:prSet>
      <dgm:spPr/>
    </dgm:pt>
    <dgm:pt modelId="{344A9052-4C63-403D-814C-78C65112927E}" type="pres">
      <dgm:prSet presAssocID="{8BFB70D5-BA57-4285-8812-59DED614BF28}" presName="childText" presStyleLbl="revTx" presStyleIdx="0" presStyleCnt="1">
        <dgm:presLayoutVars>
          <dgm:bulletEnabled val="1"/>
        </dgm:presLayoutVars>
      </dgm:prSet>
      <dgm:spPr/>
    </dgm:pt>
  </dgm:ptLst>
  <dgm:cxnLst>
    <dgm:cxn modelId="{2B08170A-2AEB-44C2-93F7-C51C4B9B7E19}" type="presOf" srcId="{5B7492DA-9333-41B2-BCA5-93CBD74BDDB4}" destId="{D65A3C0F-7605-4D03-A681-222E3CC8BD9A}" srcOrd="0" destOrd="0" presId="urn:microsoft.com/office/officeart/2005/8/layout/vList2"/>
    <dgm:cxn modelId="{F0BEAD27-2C6B-4A32-B5AD-F9944013C722}" srcId="{8BFB70D5-BA57-4285-8812-59DED614BF28}" destId="{B42AEBD4-24F4-4B53-8E77-3F9784343415}" srcOrd="0" destOrd="0" parTransId="{90BE4894-2414-4DAA-8874-E1CFA32311D1}" sibTransId="{B68DEB4B-E40F-41D5-8FFE-96DFA7CF05FF}"/>
    <dgm:cxn modelId="{93AFA939-6B0B-4B27-BFFF-9E73A9C38CBD}" type="presOf" srcId="{B42AEBD4-24F4-4B53-8E77-3F9784343415}" destId="{344A9052-4C63-403D-814C-78C65112927E}" srcOrd="0" destOrd="0" presId="urn:microsoft.com/office/officeart/2005/8/layout/vList2"/>
    <dgm:cxn modelId="{75FC0D62-9743-44D8-967B-F3A20C996705}" type="presOf" srcId="{8BFB70D5-BA57-4285-8812-59DED614BF28}" destId="{23278FFA-BD87-46D2-B058-786C31518DAA}" srcOrd="0" destOrd="0" presId="urn:microsoft.com/office/officeart/2005/8/layout/vList2"/>
    <dgm:cxn modelId="{41B0D844-4BC3-4B68-95B7-48BDAEF1B685}" srcId="{5B7492DA-9333-41B2-BCA5-93CBD74BDDB4}" destId="{8BFB70D5-BA57-4285-8812-59DED614BF28}" srcOrd="0" destOrd="0" parTransId="{5C652035-4F9B-4D4C-8D14-0237EF827DBE}" sibTransId="{64D06CF4-BDB3-486A-86A2-8CABF21755B7}"/>
    <dgm:cxn modelId="{E188468C-B777-4BF2-BCD0-1A28AD791F3C}" type="presOf" srcId="{F73876EB-8E0D-48AB-B137-1D13E725B36C}" destId="{344A9052-4C63-403D-814C-78C65112927E}" srcOrd="0" destOrd="1" presId="urn:microsoft.com/office/officeart/2005/8/layout/vList2"/>
    <dgm:cxn modelId="{C0CEC6E0-D560-4153-A5EE-54092D605F4D}" srcId="{8BFB70D5-BA57-4285-8812-59DED614BF28}" destId="{F73876EB-8E0D-48AB-B137-1D13E725B36C}" srcOrd="1" destOrd="0" parTransId="{C53CF24F-8222-40CD-A8B7-82AB97359D5C}" sibTransId="{F8837305-8E3B-4F9C-977F-C77B01806A71}"/>
    <dgm:cxn modelId="{97877903-7B47-435C-B09B-8CEF0679F4D3}" type="presParOf" srcId="{D65A3C0F-7605-4D03-A681-222E3CC8BD9A}" destId="{23278FFA-BD87-46D2-B058-786C31518DAA}" srcOrd="0" destOrd="0" presId="urn:microsoft.com/office/officeart/2005/8/layout/vList2"/>
    <dgm:cxn modelId="{4369D459-323C-4FE6-A413-BE90FCD24258}" type="presParOf" srcId="{D65A3C0F-7605-4D03-A681-222E3CC8BD9A}" destId="{344A9052-4C63-403D-814C-78C65112927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0D2B5E-D7BB-4183-988A-FF35C30091C1}"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22B16076-D687-4924-BAFA-73FAA92E2FFA}">
      <dgm:prSet custT="1"/>
      <dgm:spPr>
        <a:solidFill>
          <a:srgbClr val="2E75B6"/>
        </a:solidFill>
      </dgm:spPr>
      <dgm:t>
        <a:bodyPr/>
        <a:lstStyle/>
        <a:p>
          <a:r>
            <a:rPr lang="en-US" sz="3200" b="1" u="none" dirty="0"/>
            <a:t>Not later than 45 days before the public hearing is to take place, the PHA must:</a:t>
          </a:r>
        </a:p>
      </dgm:t>
    </dgm:pt>
    <dgm:pt modelId="{B2DD00F1-9C30-4C26-A984-1F358AF211E6}" type="parTrans" cxnId="{068436A6-8015-4F9C-8F65-E00E0EDB3AEB}">
      <dgm:prSet/>
      <dgm:spPr/>
      <dgm:t>
        <a:bodyPr/>
        <a:lstStyle/>
        <a:p>
          <a:endParaRPr lang="en-US"/>
        </a:p>
      </dgm:t>
    </dgm:pt>
    <dgm:pt modelId="{83070AF3-F1D4-4580-9B42-715D174CD15F}" type="sibTrans" cxnId="{068436A6-8015-4F9C-8F65-E00E0EDB3AEB}">
      <dgm:prSet/>
      <dgm:spPr/>
      <dgm:t>
        <a:bodyPr/>
        <a:lstStyle/>
        <a:p>
          <a:endParaRPr lang="en-US"/>
        </a:p>
      </dgm:t>
    </dgm:pt>
    <dgm:pt modelId="{06FB8A03-C754-4622-94BC-B29FCDF842C9}">
      <dgm:prSet custT="1"/>
      <dgm:spPr/>
      <dgm:t>
        <a:bodyPr/>
        <a:lstStyle/>
        <a:p>
          <a:pPr algn="l"/>
          <a:r>
            <a:rPr lang="en-US" sz="2000" dirty="0">
              <a:latin typeface="+mn-lt"/>
            </a:rPr>
            <a:t>Make the proposed PHA Plan(s) and all attachments </a:t>
          </a:r>
          <a:r>
            <a:rPr lang="en-US" sz="2000" b="1" dirty="0">
              <a:latin typeface="+mn-lt"/>
            </a:rPr>
            <a:t>available for the public</a:t>
          </a:r>
          <a:r>
            <a:rPr lang="en-US" sz="2000" dirty="0">
              <a:latin typeface="+mn-lt"/>
            </a:rPr>
            <a:t> at the principal office of the PHA during normal business hours</a:t>
          </a:r>
        </a:p>
      </dgm:t>
    </dgm:pt>
    <dgm:pt modelId="{C705DAF9-1805-4E73-8FFB-5E8925B54B4E}" type="parTrans" cxnId="{6D39FE3D-3142-4D25-920C-56318870FBF5}">
      <dgm:prSet/>
      <dgm:spPr/>
      <dgm:t>
        <a:bodyPr/>
        <a:lstStyle/>
        <a:p>
          <a:endParaRPr lang="en-US"/>
        </a:p>
      </dgm:t>
    </dgm:pt>
    <dgm:pt modelId="{F2FD66B4-776C-40C2-995E-8A75766B7907}" type="sibTrans" cxnId="{6D39FE3D-3142-4D25-920C-56318870FBF5}">
      <dgm:prSet/>
      <dgm:spPr/>
      <dgm:t>
        <a:bodyPr/>
        <a:lstStyle/>
        <a:p>
          <a:endParaRPr lang="en-US"/>
        </a:p>
      </dgm:t>
    </dgm:pt>
    <dgm:pt modelId="{B6B56E96-DB9B-433B-8822-5832F6B9DFFD}">
      <dgm:prSet custT="1"/>
      <dgm:spPr/>
      <dgm:t>
        <a:bodyPr/>
        <a:lstStyle/>
        <a:p>
          <a:pPr algn="l"/>
          <a:r>
            <a:rPr lang="en-US" sz="2000" b="1" dirty="0"/>
            <a:t>Publish a notice </a:t>
          </a:r>
          <a:r>
            <a:rPr lang="en-US" sz="2000" b="0" dirty="0"/>
            <a:t>where information/documents are </a:t>
          </a:r>
          <a:r>
            <a:rPr lang="en-US" sz="2000" dirty="0"/>
            <a:t>available and include the date, time and location of the public hearing</a:t>
          </a:r>
        </a:p>
      </dgm:t>
    </dgm:pt>
    <dgm:pt modelId="{869311F0-E4ED-4DC7-8714-B351F3034AAD}" type="parTrans" cxnId="{85CF3666-96CB-4548-80A7-0DBA6CDCFA95}">
      <dgm:prSet/>
      <dgm:spPr/>
      <dgm:t>
        <a:bodyPr/>
        <a:lstStyle/>
        <a:p>
          <a:endParaRPr lang="en-US"/>
        </a:p>
      </dgm:t>
    </dgm:pt>
    <dgm:pt modelId="{E3FB2BA3-D57E-4668-92E5-CF36BF247DBF}" type="sibTrans" cxnId="{85CF3666-96CB-4548-80A7-0DBA6CDCFA95}">
      <dgm:prSet/>
      <dgm:spPr/>
      <dgm:t>
        <a:bodyPr/>
        <a:lstStyle/>
        <a:p>
          <a:endParaRPr lang="en-US"/>
        </a:p>
      </dgm:t>
    </dgm:pt>
    <dgm:pt modelId="{9D5B1BFC-4B53-4D83-9CF9-25CF24E5BB9F}">
      <dgm:prSet custT="1"/>
      <dgm:spPr/>
      <dgm:t>
        <a:bodyPr/>
        <a:lstStyle/>
        <a:p>
          <a:pPr algn="l"/>
          <a:r>
            <a:rPr lang="en-US" sz="2000" b="1"/>
            <a:t>Conduct reasonable outreach </a:t>
          </a:r>
          <a:r>
            <a:rPr lang="en-US" sz="2000"/>
            <a:t>activities to encourage broad public participation in the PHA plans</a:t>
          </a:r>
        </a:p>
      </dgm:t>
    </dgm:pt>
    <dgm:pt modelId="{E4744956-0A6B-4DFA-87D1-B855F319A934}" type="parTrans" cxnId="{A4206E74-F624-4F43-ADD7-447C8778593D}">
      <dgm:prSet/>
      <dgm:spPr/>
      <dgm:t>
        <a:bodyPr/>
        <a:lstStyle/>
        <a:p>
          <a:endParaRPr lang="en-US"/>
        </a:p>
      </dgm:t>
    </dgm:pt>
    <dgm:pt modelId="{A4249806-764C-4E39-BAAD-B84858837DE8}" type="sibTrans" cxnId="{A4206E74-F624-4F43-ADD7-447C8778593D}">
      <dgm:prSet/>
      <dgm:spPr/>
      <dgm:t>
        <a:bodyPr/>
        <a:lstStyle/>
        <a:p>
          <a:endParaRPr lang="en-US"/>
        </a:p>
      </dgm:t>
    </dgm:pt>
    <dgm:pt modelId="{3341BB83-7BFC-41CF-9858-9CCD1A8BEB76}" type="pres">
      <dgm:prSet presAssocID="{2B0D2B5E-D7BB-4183-988A-FF35C30091C1}" presName="composite" presStyleCnt="0">
        <dgm:presLayoutVars>
          <dgm:chMax val="1"/>
          <dgm:dir/>
          <dgm:resizeHandles val="exact"/>
        </dgm:presLayoutVars>
      </dgm:prSet>
      <dgm:spPr/>
    </dgm:pt>
    <dgm:pt modelId="{72270431-2E1A-487B-86CA-2C8FBB49DB16}" type="pres">
      <dgm:prSet presAssocID="{22B16076-D687-4924-BAFA-73FAA92E2FFA}" presName="roof" presStyleLbl="dkBgShp" presStyleIdx="0" presStyleCnt="2" custScaleY="100574" custLinFactNeighborX="-260" custLinFactNeighborY="826"/>
      <dgm:spPr/>
    </dgm:pt>
    <dgm:pt modelId="{51C25717-1127-4588-8A11-F610A9BF3541}" type="pres">
      <dgm:prSet presAssocID="{22B16076-D687-4924-BAFA-73FAA92E2FFA}" presName="pillars" presStyleCnt="0"/>
      <dgm:spPr/>
    </dgm:pt>
    <dgm:pt modelId="{1A70262D-BE9F-4B22-BA38-8AB3A451DD88}" type="pres">
      <dgm:prSet presAssocID="{22B16076-D687-4924-BAFA-73FAA92E2FFA}" presName="pillar1" presStyleLbl="node1" presStyleIdx="0" presStyleCnt="3" custScaleY="102323" custLinFactNeighborX="-928" custLinFactNeighborY="-2252">
        <dgm:presLayoutVars>
          <dgm:bulletEnabled val="1"/>
        </dgm:presLayoutVars>
      </dgm:prSet>
      <dgm:spPr/>
    </dgm:pt>
    <dgm:pt modelId="{36DC27EA-E441-4C1C-9FC7-D95A7A34658F}" type="pres">
      <dgm:prSet presAssocID="{B6B56E96-DB9B-433B-8822-5832F6B9DFFD}" presName="pillarX" presStyleLbl="node1" presStyleIdx="1" presStyleCnt="3" custScaleY="102323" custLinFactNeighborY="-2252">
        <dgm:presLayoutVars>
          <dgm:bulletEnabled val="1"/>
        </dgm:presLayoutVars>
      </dgm:prSet>
      <dgm:spPr/>
    </dgm:pt>
    <dgm:pt modelId="{7C4706FA-8B9D-4E6A-9E6F-B0EFAF6A1949}" type="pres">
      <dgm:prSet presAssocID="{9D5B1BFC-4B53-4D83-9CF9-25CF24E5BB9F}" presName="pillarX" presStyleLbl="node1" presStyleIdx="2" presStyleCnt="3" custScaleY="102593" custLinFactNeighborY="-2117">
        <dgm:presLayoutVars>
          <dgm:bulletEnabled val="1"/>
        </dgm:presLayoutVars>
      </dgm:prSet>
      <dgm:spPr/>
    </dgm:pt>
    <dgm:pt modelId="{CC843A3B-0E7D-4E4E-A242-EE9D26B57B3C}" type="pres">
      <dgm:prSet presAssocID="{22B16076-D687-4924-BAFA-73FAA92E2FFA}" presName="base" presStyleLbl="dkBgShp" presStyleIdx="1" presStyleCnt="2" custLinFactNeighborX="-99" custLinFactNeighborY="42494"/>
      <dgm:spPr>
        <a:solidFill>
          <a:schemeClr val="accent5">
            <a:lumMod val="75000"/>
          </a:schemeClr>
        </a:solidFill>
      </dgm:spPr>
    </dgm:pt>
  </dgm:ptLst>
  <dgm:cxnLst>
    <dgm:cxn modelId="{E4091606-E597-4C6C-BBE2-78B962747F3D}" type="presOf" srcId="{B6B56E96-DB9B-433B-8822-5832F6B9DFFD}" destId="{36DC27EA-E441-4C1C-9FC7-D95A7A34658F}" srcOrd="0" destOrd="0" presId="urn:microsoft.com/office/officeart/2005/8/layout/hList3"/>
    <dgm:cxn modelId="{6D39FE3D-3142-4D25-920C-56318870FBF5}" srcId="{22B16076-D687-4924-BAFA-73FAA92E2FFA}" destId="{06FB8A03-C754-4622-94BC-B29FCDF842C9}" srcOrd="0" destOrd="0" parTransId="{C705DAF9-1805-4E73-8FFB-5E8925B54B4E}" sibTransId="{F2FD66B4-776C-40C2-995E-8A75766B7907}"/>
    <dgm:cxn modelId="{85CF3666-96CB-4548-80A7-0DBA6CDCFA95}" srcId="{22B16076-D687-4924-BAFA-73FAA92E2FFA}" destId="{B6B56E96-DB9B-433B-8822-5832F6B9DFFD}" srcOrd="1" destOrd="0" parTransId="{869311F0-E4ED-4DC7-8714-B351F3034AAD}" sibTransId="{E3FB2BA3-D57E-4668-92E5-CF36BF247DBF}"/>
    <dgm:cxn modelId="{A4206E74-F624-4F43-ADD7-447C8778593D}" srcId="{22B16076-D687-4924-BAFA-73FAA92E2FFA}" destId="{9D5B1BFC-4B53-4D83-9CF9-25CF24E5BB9F}" srcOrd="2" destOrd="0" parTransId="{E4744956-0A6B-4DFA-87D1-B855F319A934}" sibTransId="{A4249806-764C-4E39-BAAD-B84858837DE8}"/>
    <dgm:cxn modelId="{206C6191-A7A4-44AA-97AD-61952F9F8C9D}" type="presOf" srcId="{9D5B1BFC-4B53-4D83-9CF9-25CF24E5BB9F}" destId="{7C4706FA-8B9D-4E6A-9E6F-B0EFAF6A1949}" srcOrd="0" destOrd="0" presId="urn:microsoft.com/office/officeart/2005/8/layout/hList3"/>
    <dgm:cxn modelId="{068436A6-8015-4F9C-8F65-E00E0EDB3AEB}" srcId="{2B0D2B5E-D7BB-4183-988A-FF35C30091C1}" destId="{22B16076-D687-4924-BAFA-73FAA92E2FFA}" srcOrd="0" destOrd="0" parTransId="{B2DD00F1-9C30-4C26-A984-1F358AF211E6}" sibTransId="{83070AF3-F1D4-4580-9B42-715D174CD15F}"/>
    <dgm:cxn modelId="{63982FCC-FC76-42A5-A0D1-965E6F718CD4}" type="presOf" srcId="{22B16076-D687-4924-BAFA-73FAA92E2FFA}" destId="{72270431-2E1A-487B-86CA-2C8FBB49DB16}" srcOrd="0" destOrd="0" presId="urn:microsoft.com/office/officeart/2005/8/layout/hList3"/>
    <dgm:cxn modelId="{0E85DFEE-8BDE-4858-875E-78D1E9F5459A}" type="presOf" srcId="{2B0D2B5E-D7BB-4183-988A-FF35C30091C1}" destId="{3341BB83-7BFC-41CF-9858-9CCD1A8BEB76}" srcOrd="0" destOrd="0" presId="urn:microsoft.com/office/officeart/2005/8/layout/hList3"/>
    <dgm:cxn modelId="{7B9A0CF7-8931-415D-8405-CADA2D64EB00}" type="presOf" srcId="{06FB8A03-C754-4622-94BC-B29FCDF842C9}" destId="{1A70262D-BE9F-4B22-BA38-8AB3A451DD88}" srcOrd="0" destOrd="0" presId="urn:microsoft.com/office/officeart/2005/8/layout/hList3"/>
    <dgm:cxn modelId="{358462AF-1428-4E5E-B44A-3B253A9A8E1A}" type="presParOf" srcId="{3341BB83-7BFC-41CF-9858-9CCD1A8BEB76}" destId="{72270431-2E1A-487B-86CA-2C8FBB49DB16}" srcOrd="0" destOrd="0" presId="urn:microsoft.com/office/officeart/2005/8/layout/hList3"/>
    <dgm:cxn modelId="{9A7A025F-05F9-4487-B8B5-80C2B0920EFD}" type="presParOf" srcId="{3341BB83-7BFC-41CF-9858-9CCD1A8BEB76}" destId="{51C25717-1127-4588-8A11-F610A9BF3541}" srcOrd="1" destOrd="0" presId="urn:microsoft.com/office/officeart/2005/8/layout/hList3"/>
    <dgm:cxn modelId="{3A8101B5-9B00-4256-87AF-C442EBA5B040}" type="presParOf" srcId="{51C25717-1127-4588-8A11-F610A9BF3541}" destId="{1A70262D-BE9F-4B22-BA38-8AB3A451DD88}" srcOrd="0" destOrd="0" presId="urn:microsoft.com/office/officeart/2005/8/layout/hList3"/>
    <dgm:cxn modelId="{3946F6FD-29C5-456B-8955-7EF3B10BB5C6}" type="presParOf" srcId="{51C25717-1127-4588-8A11-F610A9BF3541}" destId="{36DC27EA-E441-4C1C-9FC7-D95A7A34658F}" srcOrd="1" destOrd="0" presId="urn:microsoft.com/office/officeart/2005/8/layout/hList3"/>
    <dgm:cxn modelId="{740E9BC1-6AA8-4A1E-80A4-424DDE0CB2BC}" type="presParOf" srcId="{51C25717-1127-4588-8A11-F610A9BF3541}" destId="{7C4706FA-8B9D-4E6A-9E6F-B0EFAF6A1949}" srcOrd="2" destOrd="0" presId="urn:microsoft.com/office/officeart/2005/8/layout/hList3"/>
    <dgm:cxn modelId="{AAC39CD3-67F9-4B06-9457-B69AA9FE5411}" type="presParOf" srcId="{3341BB83-7BFC-41CF-9858-9CCD1A8BEB76}" destId="{CC843A3B-0E7D-4E4E-A242-EE9D26B57B3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3451A5-19F2-48A5-ABE6-944F02904E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25E75A6-1639-4746-8C13-1EC477C17720}">
      <dgm:prSet/>
      <dgm:spPr>
        <a:solidFill>
          <a:srgbClr val="2E75B6"/>
        </a:solidFill>
        <a:ln>
          <a:solidFill>
            <a:schemeClr val="accent5">
              <a:lumMod val="75000"/>
            </a:schemeClr>
          </a:solidFill>
        </a:ln>
      </dgm:spPr>
      <dgm:t>
        <a:bodyPr/>
        <a:lstStyle/>
        <a:p>
          <a:r>
            <a:rPr lang="en-US" dirty="0"/>
            <a:t>Submission Type: Initial vs Revised Submission</a:t>
          </a:r>
        </a:p>
      </dgm:t>
    </dgm:pt>
    <dgm:pt modelId="{B8F5966A-2008-4718-9054-CFDF43E776E3}" type="parTrans" cxnId="{0571206C-2E34-4899-B1FF-9C94E0CBF91C}">
      <dgm:prSet/>
      <dgm:spPr/>
      <dgm:t>
        <a:bodyPr/>
        <a:lstStyle/>
        <a:p>
          <a:endParaRPr lang="en-US"/>
        </a:p>
      </dgm:t>
    </dgm:pt>
    <dgm:pt modelId="{BDFB882E-18B9-4A3D-9ADE-CB0CA9019B09}" type="sibTrans" cxnId="{0571206C-2E34-4899-B1FF-9C94E0CBF91C}">
      <dgm:prSet/>
      <dgm:spPr/>
      <dgm:t>
        <a:bodyPr/>
        <a:lstStyle/>
        <a:p>
          <a:endParaRPr lang="en-US"/>
        </a:p>
      </dgm:t>
    </dgm:pt>
    <dgm:pt modelId="{518DA911-7F8F-443D-8B64-8C6F6BA13A1E}">
      <dgm:prSet/>
      <dgm:spPr>
        <a:solidFill>
          <a:srgbClr val="2E75B6"/>
        </a:solidFill>
        <a:ln>
          <a:solidFill>
            <a:schemeClr val="accent5">
              <a:lumMod val="75000"/>
            </a:schemeClr>
          </a:solidFill>
        </a:ln>
      </dgm:spPr>
      <dgm:t>
        <a:bodyPr/>
        <a:lstStyle/>
        <a:p>
          <a:r>
            <a:rPr lang="en-US"/>
            <a:t>Availability of Information </a:t>
          </a:r>
        </a:p>
      </dgm:t>
    </dgm:pt>
    <dgm:pt modelId="{1550AD09-227D-42F7-BFFD-43BD476B4E6F}" type="parTrans" cxnId="{A5FAF939-3D45-45DD-9087-01756CBE2A94}">
      <dgm:prSet/>
      <dgm:spPr/>
      <dgm:t>
        <a:bodyPr/>
        <a:lstStyle/>
        <a:p>
          <a:endParaRPr lang="en-US"/>
        </a:p>
      </dgm:t>
    </dgm:pt>
    <dgm:pt modelId="{2B71C14D-AD61-49A8-80F9-398DE6788C4D}" type="sibTrans" cxnId="{A5FAF939-3D45-45DD-9087-01756CBE2A94}">
      <dgm:prSet/>
      <dgm:spPr/>
      <dgm:t>
        <a:bodyPr/>
        <a:lstStyle/>
        <a:p>
          <a:endParaRPr lang="en-US"/>
        </a:p>
      </dgm:t>
    </dgm:pt>
    <dgm:pt modelId="{DAB35803-E959-44C2-AC09-FC2CE3AD61BB}">
      <dgm:prSet/>
      <dgm:spPr/>
      <dgm:t>
        <a:bodyPr/>
        <a:lstStyle/>
        <a:p>
          <a:r>
            <a:rPr lang="en-US"/>
            <a:t>Must: include at each AMP and PHA main/central office</a:t>
          </a:r>
        </a:p>
      </dgm:t>
    </dgm:pt>
    <dgm:pt modelId="{E843A3DA-2355-4E90-96AF-220B6404BF9D}" type="parTrans" cxnId="{7AE68A5E-2311-4971-9A01-4E5480377E8E}">
      <dgm:prSet/>
      <dgm:spPr/>
      <dgm:t>
        <a:bodyPr/>
        <a:lstStyle/>
        <a:p>
          <a:endParaRPr lang="en-US"/>
        </a:p>
      </dgm:t>
    </dgm:pt>
    <dgm:pt modelId="{18A4A9ED-1BE9-438B-B476-DF5B25913704}" type="sibTrans" cxnId="{7AE68A5E-2311-4971-9A01-4E5480377E8E}">
      <dgm:prSet/>
      <dgm:spPr/>
      <dgm:t>
        <a:bodyPr/>
        <a:lstStyle/>
        <a:p>
          <a:endParaRPr lang="en-US"/>
        </a:p>
      </dgm:t>
    </dgm:pt>
    <dgm:pt modelId="{E1ABD508-364D-41EF-84DB-6F1396E7C357}">
      <dgm:prSet/>
      <dgm:spPr/>
      <dgm:t>
        <a:bodyPr/>
        <a:lstStyle/>
        <a:p>
          <a:r>
            <a:rPr lang="en-US"/>
            <a:t>Must: provide info on how public may obtain additional info on PHA policies (Annual Plan)</a:t>
          </a:r>
        </a:p>
      </dgm:t>
    </dgm:pt>
    <dgm:pt modelId="{4BE8BF15-49E8-4CD3-BCD0-97AACA50AA64}" type="parTrans" cxnId="{E064BAE8-9E13-4572-B823-54BFDEB3ECE7}">
      <dgm:prSet/>
      <dgm:spPr/>
      <dgm:t>
        <a:bodyPr/>
        <a:lstStyle/>
        <a:p>
          <a:endParaRPr lang="en-US"/>
        </a:p>
      </dgm:t>
    </dgm:pt>
    <dgm:pt modelId="{3BBAFF97-9FA9-410B-AAE0-F748F9C3FDCD}" type="sibTrans" cxnId="{E064BAE8-9E13-4572-B823-54BFDEB3ECE7}">
      <dgm:prSet/>
      <dgm:spPr/>
      <dgm:t>
        <a:bodyPr/>
        <a:lstStyle/>
        <a:p>
          <a:endParaRPr lang="en-US"/>
        </a:p>
      </dgm:t>
    </dgm:pt>
    <dgm:pt modelId="{B363CFB4-E90E-4CF4-80C5-484DDFF2D2FE}">
      <dgm:prSet/>
      <dgm:spPr/>
      <dgm:t>
        <a:bodyPr/>
        <a:lstStyle/>
        <a:p>
          <a:pPr rtl="0"/>
          <a:r>
            <a:rPr lang="en-US" dirty="0"/>
            <a:t>Best Practice: Post to PHA website</a:t>
          </a:r>
          <a:r>
            <a:rPr lang="en-US" dirty="0">
              <a:latin typeface="Calibri Light" panose="020F0302020204030204"/>
            </a:rPr>
            <a:t>,</a:t>
          </a:r>
          <a:r>
            <a:rPr lang="en-US" dirty="0"/>
            <a:t> Social Media Accounts</a:t>
          </a:r>
          <a:r>
            <a:rPr lang="en-US" dirty="0">
              <a:latin typeface="Calibri Light" panose="020F0302020204030204"/>
            </a:rPr>
            <a:t>, </a:t>
          </a:r>
          <a:r>
            <a:rPr lang="en-US" dirty="0">
              <a:latin typeface="Calibri" panose="020F0502020204030204" pitchFamily="34" charset="0"/>
              <a:ea typeface="Calibri" panose="020F0502020204030204" pitchFamily="34" charset="0"/>
              <a:cs typeface="Calibri" panose="020F0502020204030204" pitchFamily="34" charset="0"/>
            </a:rPr>
            <a:t>Newsletters</a:t>
          </a:r>
        </a:p>
      </dgm:t>
    </dgm:pt>
    <dgm:pt modelId="{560B7A24-DD2D-4088-B77F-208A6051B902}" type="parTrans" cxnId="{88F3D4AA-B7F8-408C-A972-9C5A0EFA6B43}">
      <dgm:prSet/>
      <dgm:spPr/>
      <dgm:t>
        <a:bodyPr/>
        <a:lstStyle/>
        <a:p>
          <a:endParaRPr lang="en-US"/>
        </a:p>
      </dgm:t>
    </dgm:pt>
    <dgm:pt modelId="{8C6930F6-17C2-428B-AD74-71F4AF482D16}" type="sibTrans" cxnId="{88F3D4AA-B7F8-408C-A972-9C5A0EFA6B43}">
      <dgm:prSet/>
      <dgm:spPr/>
      <dgm:t>
        <a:bodyPr/>
        <a:lstStyle/>
        <a:p>
          <a:endParaRPr lang="en-US"/>
        </a:p>
      </dgm:t>
    </dgm:pt>
    <dgm:pt modelId="{9BD799B5-82FD-428C-9BCD-4ACB9A275E4C}">
      <dgm:prSet/>
      <dgm:spPr>
        <a:solidFill>
          <a:srgbClr val="2E75B6"/>
        </a:solidFill>
        <a:ln>
          <a:solidFill>
            <a:schemeClr val="accent5">
              <a:lumMod val="75000"/>
            </a:schemeClr>
          </a:solidFill>
        </a:ln>
      </dgm:spPr>
      <dgm:t>
        <a:bodyPr/>
        <a:lstStyle/>
        <a:p>
          <a:r>
            <a:rPr lang="en-US"/>
            <a:t>PHA Consortia</a:t>
          </a:r>
        </a:p>
      </dgm:t>
    </dgm:pt>
    <dgm:pt modelId="{6F48DE6E-65BA-4834-BD64-4AC093665308}" type="parTrans" cxnId="{823A629D-520E-4668-B549-1F900802D32D}">
      <dgm:prSet/>
      <dgm:spPr/>
      <dgm:t>
        <a:bodyPr/>
        <a:lstStyle/>
        <a:p>
          <a:endParaRPr lang="en-US"/>
        </a:p>
      </dgm:t>
    </dgm:pt>
    <dgm:pt modelId="{1E8D6E31-BC9D-4B5A-B0C0-E13F3E863943}" type="sibTrans" cxnId="{823A629D-520E-4668-B549-1F900802D32D}">
      <dgm:prSet/>
      <dgm:spPr/>
      <dgm:t>
        <a:bodyPr/>
        <a:lstStyle/>
        <a:p>
          <a:endParaRPr lang="en-US"/>
        </a:p>
      </dgm:t>
    </dgm:pt>
    <dgm:pt modelId="{162692A0-3D3E-434B-B3C4-09AC05288BB0}">
      <dgm:prSet/>
      <dgm:spPr/>
      <dgm:t>
        <a:bodyPr/>
        <a:lstStyle/>
        <a:p>
          <a:r>
            <a:rPr lang="en-US"/>
            <a:t>Most agencies – N/A</a:t>
          </a:r>
        </a:p>
      </dgm:t>
    </dgm:pt>
    <dgm:pt modelId="{9F0DC987-398B-4580-9401-B0A47D64D946}" type="parTrans" cxnId="{48241E09-2681-45A2-99FA-92B95281A907}">
      <dgm:prSet/>
      <dgm:spPr/>
      <dgm:t>
        <a:bodyPr/>
        <a:lstStyle/>
        <a:p>
          <a:endParaRPr lang="en-US"/>
        </a:p>
      </dgm:t>
    </dgm:pt>
    <dgm:pt modelId="{ECF895AE-BD62-4DBF-8DD1-63FF634BAEF6}" type="sibTrans" cxnId="{48241E09-2681-45A2-99FA-92B95281A907}">
      <dgm:prSet/>
      <dgm:spPr/>
      <dgm:t>
        <a:bodyPr/>
        <a:lstStyle/>
        <a:p>
          <a:endParaRPr lang="en-US"/>
        </a:p>
      </dgm:t>
    </dgm:pt>
    <dgm:pt modelId="{D874D442-AE04-43A3-9450-C4F0089F3569}">
      <dgm:prSet/>
      <dgm:spPr/>
      <dgm:t>
        <a:bodyPr/>
        <a:lstStyle/>
        <a:p>
          <a:r>
            <a:rPr lang="en-US"/>
            <a:t>One PHA Plan submitted on behalf of Consortia (Lead Agency)</a:t>
          </a:r>
        </a:p>
      </dgm:t>
    </dgm:pt>
    <dgm:pt modelId="{FB54AF74-CF25-48C2-BC63-13ABD32AAA3C}" type="parTrans" cxnId="{C31B1253-2B24-47CC-B4B5-0E6DD9027A09}">
      <dgm:prSet/>
      <dgm:spPr/>
      <dgm:t>
        <a:bodyPr/>
        <a:lstStyle/>
        <a:p>
          <a:endParaRPr lang="en-US"/>
        </a:p>
      </dgm:t>
    </dgm:pt>
    <dgm:pt modelId="{A5B0B64A-A153-48CB-A65F-32CA4B2197A7}" type="sibTrans" cxnId="{C31B1253-2B24-47CC-B4B5-0E6DD9027A09}">
      <dgm:prSet/>
      <dgm:spPr/>
      <dgm:t>
        <a:bodyPr/>
        <a:lstStyle/>
        <a:p>
          <a:endParaRPr lang="en-US"/>
        </a:p>
      </dgm:t>
    </dgm:pt>
    <dgm:pt modelId="{55B7BD87-967F-4BDD-A1B2-79C2CEA2836E}" type="pres">
      <dgm:prSet presAssocID="{CB3451A5-19F2-48A5-ABE6-944F02904E77}" presName="linear" presStyleCnt="0">
        <dgm:presLayoutVars>
          <dgm:animLvl val="lvl"/>
          <dgm:resizeHandles val="exact"/>
        </dgm:presLayoutVars>
      </dgm:prSet>
      <dgm:spPr/>
    </dgm:pt>
    <dgm:pt modelId="{DEFA88E7-9A45-4847-A892-75B9C333611A}" type="pres">
      <dgm:prSet presAssocID="{B25E75A6-1639-4746-8C13-1EC477C17720}" presName="parentText" presStyleLbl="node1" presStyleIdx="0" presStyleCnt="3">
        <dgm:presLayoutVars>
          <dgm:chMax val="0"/>
          <dgm:bulletEnabled val="1"/>
        </dgm:presLayoutVars>
      </dgm:prSet>
      <dgm:spPr/>
    </dgm:pt>
    <dgm:pt modelId="{DF58334E-C67D-4E92-A8F1-52C7DCB82544}" type="pres">
      <dgm:prSet presAssocID="{BDFB882E-18B9-4A3D-9ADE-CB0CA9019B09}" presName="spacer" presStyleCnt="0"/>
      <dgm:spPr/>
    </dgm:pt>
    <dgm:pt modelId="{0EBCA87F-37AD-4CAA-9C5C-539FE02B9321}" type="pres">
      <dgm:prSet presAssocID="{518DA911-7F8F-443D-8B64-8C6F6BA13A1E}" presName="parentText" presStyleLbl="node1" presStyleIdx="1" presStyleCnt="3">
        <dgm:presLayoutVars>
          <dgm:chMax val="0"/>
          <dgm:bulletEnabled val="1"/>
        </dgm:presLayoutVars>
      </dgm:prSet>
      <dgm:spPr/>
    </dgm:pt>
    <dgm:pt modelId="{E0F6CFB4-D0C3-4E9F-AA9F-8C5B44B2B6E6}" type="pres">
      <dgm:prSet presAssocID="{518DA911-7F8F-443D-8B64-8C6F6BA13A1E}" presName="childText" presStyleLbl="revTx" presStyleIdx="0" presStyleCnt="2">
        <dgm:presLayoutVars>
          <dgm:bulletEnabled val="1"/>
        </dgm:presLayoutVars>
      </dgm:prSet>
      <dgm:spPr/>
    </dgm:pt>
    <dgm:pt modelId="{9824C8A7-E51E-4270-9DED-4AC8EE8AF19A}" type="pres">
      <dgm:prSet presAssocID="{9BD799B5-82FD-428C-9BCD-4ACB9A275E4C}" presName="parentText" presStyleLbl="node1" presStyleIdx="2" presStyleCnt="3">
        <dgm:presLayoutVars>
          <dgm:chMax val="0"/>
          <dgm:bulletEnabled val="1"/>
        </dgm:presLayoutVars>
      </dgm:prSet>
      <dgm:spPr/>
    </dgm:pt>
    <dgm:pt modelId="{0EB424E5-A2B2-401C-824B-72EE06648BAB}" type="pres">
      <dgm:prSet presAssocID="{9BD799B5-82FD-428C-9BCD-4ACB9A275E4C}" presName="childText" presStyleLbl="revTx" presStyleIdx="1" presStyleCnt="2">
        <dgm:presLayoutVars>
          <dgm:bulletEnabled val="1"/>
        </dgm:presLayoutVars>
      </dgm:prSet>
      <dgm:spPr/>
    </dgm:pt>
  </dgm:ptLst>
  <dgm:cxnLst>
    <dgm:cxn modelId="{48241E09-2681-45A2-99FA-92B95281A907}" srcId="{9BD799B5-82FD-428C-9BCD-4ACB9A275E4C}" destId="{162692A0-3D3E-434B-B3C4-09AC05288BB0}" srcOrd="0" destOrd="0" parTransId="{9F0DC987-398B-4580-9401-B0A47D64D946}" sibTransId="{ECF895AE-BD62-4DBF-8DD1-63FF634BAEF6}"/>
    <dgm:cxn modelId="{A5FAF939-3D45-45DD-9087-01756CBE2A94}" srcId="{CB3451A5-19F2-48A5-ABE6-944F02904E77}" destId="{518DA911-7F8F-443D-8B64-8C6F6BA13A1E}" srcOrd="1" destOrd="0" parTransId="{1550AD09-227D-42F7-BFFD-43BD476B4E6F}" sibTransId="{2B71C14D-AD61-49A8-80F9-398DE6788C4D}"/>
    <dgm:cxn modelId="{7AE68A5E-2311-4971-9A01-4E5480377E8E}" srcId="{518DA911-7F8F-443D-8B64-8C6F6BA13A1E}" destId="{DAB35803-E959-44C2-AC09-FC2CE3AD61BB}" srcOrd="0" destOrd="0" parTransId="{E843A3DA-2355-4E90-96AF-220B6404BF9D}" sibTransId="{18A4A9ED-1BE9-438B-B476-DF5B25913704}"/>
    <dgm:cxn modelId="{6C443141-5965-4019-AAB5-338F1B9D6AC7}" type="presOf" srcId="{D874D442-AE04-43A3-9450-C4F0089F3569}" destId="{0EB424E5-A2B2-401C-824B-72EE06648BAB}" srcOrd="0" destOrd="1" presId="urn:microsoft.com/office/officeart/2005/8/layout/vList2"/>
    <dgm:cxn modelId="{0571206C-2E34-4899-B1FF-9C94E0CBF91C}" srcId="{CB3451A5-19F2-48A5-ABE6-944F02904E77}" destId="{B25E75A6-1639-4746-8C13-1EC477C17720}" srcOrd="0" destOrd="0" parTransId="{B8F5966A-2008-4718-9054-CFDF43E776E3}" sibTransId="{BDFB882E-18B9-4A3D-9ADE-CB0CA9019B09}"/>
    <dgm:cxn modelId="{4D29456F-13DA-4FC1-85D7-7EE1023A7579}" type="presOf" srcId="{518DA911-7F8F-443D-8B64-8C6F6BA13A1E}" destId="{0EBCA87F-37AD-4CAA-9C5C-539FE02B9321}" srcOrd="0" destOrd="0" presId="urn:microsoft.com/office/officeart/2005/8/layout/vList2"/>
    <dgm:cxn modelId="{AF83D94F-A08D-4D99-98EF-134623430F9D}" type="presOf" srcId="{162692A0-3D3E-434B-B3C4-09AC05288BB0}" destId="{0EB424E5-A2B2-401C-824B-72EE06648BAB}" srcOrd="0" destOrd="0" presId="urn:microsoft.com/office/officeart/2005/8/layout/vList2"/>
    <dgm:cxn modelId="{C31B1253-2B24-47CC-B4B5-0E6DD9027A09}" srcId="{9BD799B5-82FD-428C-9BCD-4ACB9A275E4C}" destId="{D874D442-AE04-43A3-9450-C4F0089F3569}" srcOrd="1" destOrd="0" parTransId="{FB54AF74-CF25-48C2-BC63-13ABD32AAA3C}" sibTransId="{A5B0B64A-A153-48CB-A65F-32CA4B2197A7}"/>
    <dgm:cxn modelId="{E1198D99-E063-4B19-9E4A-24FB6580B66B}" type="presOf" srcId="{E1ABD508-364D-41EF-84DB-6F1396E7C357}" destId="{E0F6CFB4-D0C3-4E9F-AA9F-8C5B44B2B6E6}" srcOrd="0" destOrd="1" presId="urn:microsoft.com/office/officeart/2005/8/layout/vList2"/>
    <dgm:cxn modelId="{823A629D-520E-4668-B549-1F900802D32D}" srcId="{CB3451A5-19F2-48A5-ABE6-944F02904E77}" destId="{9BD799B5-82FD-428C-9BCD-4ACB9A275E4C}" srcOrd="2" destOrd="0" parTransId="{6F48DE6E-65BA-4834-BD64-4AC093665308}" sibTransId="{1E8D6E31-BC9D-4B5A-B0C0-E13F3E863943}"/>
    <dgm:cxn modelId="{88F3D4AA-B7F8-408C-A972-9C5A0EFA6B43}" srcId="{518DA911-7F8F-443D-8B64-8C6F6BA13A1E}" destId="{B363CFB4-E90E-4CF4-80C5-484DDFF2D2FE}" srcOrd="2" destOrd="0" parTransId="{560B7A24-DD2D-4088-B77F-208A6051B902}" sibTransId="{8C6930F6-17C2-428B-AD74-71F4AF482D16}"/>
    <dgm:cxn modelId="{3228E6B2-B6E9-4F3B-969F-8982ECEEAED5}" type="presOf" srcId="{DAB35803-E959-44C2-AC09-FC2CE3AD61BB}" destId="{E0F6CFB4-D0C3-4E9F-AA9F-8C5B44B2B6E6}" srcOrd="0" destOrd="0" presId="urn:microsoft.com/office/officeart/2005/8/layout/vList2"/>
    <dgm:cxn modelId="{A74A25B6-30D4-483F-AAF0-57D580F24A33}" type="presOf" srcId="{B363CFB4-E90E-4CF4-80C5-484DDFF2D2FE}" destId="{E0F6CFB4-D0C3-4E9F-AA9F-8C5B44B2B6E6}" srcOrd="0" destOrd="2" presId="urn:microsoft.com/office/officeart/2005/8/layout/vList2"/>
    <dgm:cxn modelId="{31D192B8-F8D6-4CA5-831E-5CB5C69C0A25}" type="presOf" srcId="{B25E75A6-1639-4746-8C13-1EC477C17720}" destId="{DEFA88E7-9A45-4847-A892-75B9C333611A}" srcOrd="0" destOrd="0" presId="urn:microsoft.com/office/officeart/2005/8/layout/vList2"/>
    <dgm:cxn modelId="{0D8B1EB9-1632-4F07-B5FE-09D0E85AD4EE}" type="presOf" srcId="{9BD799B5-82FD-428C-9BCD-4ACB9A275E4C}" destId="{9824C8A7-E51E-4270-9DED-4AC8EE8AF19A}" srcOrd="0" destOrd="0" presId="urn:microsoft.com/office/officeart/2005/8/layout/vList2"/>
    <dgm:cxn modelId="{6BD1A6E1-2D6B-45E6-B5CE-CD5C80C77A98}" type="presOf" srcId="{CB3451A5-19F2-48A5-ABE6-944F02904E77}" destId="{55B7BD87-967F-4BDD-A1B2-79C2CEA2836E}" srcOrd="0" destOrd="0" presId="urn:microsoft.com/office/officeart/2005/8/layout/vList2"/>
    <dgm:cxn modelId="{E064BAE8-9E13-4572-B823-54BFDEB3ECE7}" srcId="{518DA911-7F8F-443D-8B64-8C6F6BA13A1E}" destId="{E1ABD508-364D-41EF-84DB-6F1396E7C357}" srcOrd="1" destOrd="0" parTransId="{4BE8BF15-49E8-4CD3-BCD0-97AACA50AA64}" sibTransId="{3BBAFF97-9FA9-410B-AAE0-F748F9C3FDCD}"/>
    <dgm:cxn modelId="{126C07F0-B0C0-4702-99B4-BD2BA5D993B8}" type="presParOf" srcId="{55B7BD87-967F-4BDD-A1B2-79C2CEA2836E}" destId="{DEFA88E7-9A45-4847-A892-75B9C333611A}" srcOrd="0" destOrd="0" presId="urn:microsoft.com/office/officeart/2005/8/layout/vList2"/>
    <dgm:cxn modelId="{6F6BF6B3-964A-4891-8876-B4B392442D8D}" type="presParOf" srcId="{55B7BD87-967F-4BDD-A1B2-79C2CEA2836E}" destId="{DF58334E-C67D-4E92-A8F1-52C7DCB82544}" srcOrd="1" destOrd="0" presId="urn:microsoft.com/office/officeart/2005/8/layout/vList2"/>
    <dgm:cxn modelId="{3065679C-C7F0-4B7E-86AD-DEF842F72235}" type="presParOf" srcId="{55B7BD87-967F-4BDD-A1B2-79C2CEA2836E}" destId="{0EBCA87F-37AD-4CAA-9C5C-539FE02B9321}" srcOrd="2" destOrd="0" presId="urn:microsoft.com/office/officeart/2005/8/layout/vList2"/>
    <dgm:cxn modelId="{250F3DBA-0E30-49D1-B83C-BF37BD18BDD2}" type="presParOf" srcId="{55B7BD87-967F-4BDD-A1B2-79C2CEA2836E}" destId="{E0F6CFB4-D0C3-4E9F-AA9F-8C5B44B2B6E6}" srcOrd="3" destOrd="0" presId="urn:microsoft.com/office/officeart/2005/8/layout/vList2"/>
    <dgm:cxn modelId="{F8E3BA66-7120-4134-B909-9CC4463745A8}" type="presParOf" srcId="{55B7BD87-967F-4BDD-A1B2-79C2CEA2836E}" destId="{9824C8A7-E51E-4270-9DED-4AC8EE8AF19A}" srcOrd="4" destOrd="0" presId="urn:microsoft.com/office/officeart/2005/8/layout/vList2"/>
    <dgm:cxn modelId="{9967AEB5-C7A0-45A6-83EA-1FDE6D6DDCDF}" type="presParOf" srcId="{55B7BD87-967F-4BDD-A1B2-79C2CEA2836E}" destId="{0EB424E5-A2B2-401C-824B-72EE06648BA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42064-8929-4CFA-8D22-D3750A7DFA03}">
      <dsp:nvSpPr>
        <dsp:cNvPr id="0" name=""/>
        <dsp:cNvSpPr/>
      </dsp:nvSpPr>
      <dsp:spPr>
        <a:xfrm rot="5400000">
          <a:off x="5013253" y="-2154377"/>
          <a:ext cx="699405" cy="50474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3838" lvl="1" indent="-223838" algn="l" defTabSz="622300">
            <a:lnSpc>
              <a:spcPct val="90000"/>
            </a:lnSpc>
            <a:spcBef>
              <a:spcPct val="0"/>
            </a:spcBef>
            <a:spcAft>
              <a:spcPct val="15000"/>
            </a:spcAft>
            <a:buChar char="•"/>
          </a:pPr>
          <a:r>
            <a:rPr lang="en-US" sz="1400" kern="1200" dirty="0"/>
            <a:t>PHAs required to develop a guide detailing their mission and goals and how they plan to meet them through activities, programs and updates to their policies. </a:t>
          </a:r>
        </a:p>
      </dsp:txBody>
      <dsp:txXfrm rot="-5400000">
        <a:off x="2839212" y="53806"/>
        <a:ext cx="5013346" cy="631121"/>
      </dsp:txXfrm>
    </dsp:sp>
    <dsp:sp modelId="{B3DEDF97-BEA6-427E-A2BB-423185FA9CC6}">
      <dsp:nvSpPr>
        <dsp:cNvPr id="0" name=""/>
        <dsp:cNvSpPr/>
      </dsp:nvSpPr>
      <dsp:spPr>
        <a:xfrm>
          <a:off x="0" y="1264"/>
          <a:ext cx="2839212" cy="7362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Comprehensive Guide</a:t>
          </a:r>
        </a:p>
      </dsp:txBody>
      <dsp:txXfrm>
        <a:off x="35938" y="37202"/>
        <a:ext cx="2767336" cy="664327"/>
      </dsp:txXfrm>
    </dsp:sp>
    <dsp:sp modelId="{6D711A5E-328D-4894-B184-582335AD5038}">
      <dsp:nvSpPr>
        <dsp:cNvPr id="0" name=""/>
        <dsp:cNvSpPr/>
      </dsp:nvSpPr>
      <dsp:spPr>
        <a:xfrm rot="5400000">
          <a:off x="5068474" y="-1381363"/>
          <a:ext cx="588962" cy="50474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lr>
              <a:srgbClr val="000077"/>
            </a:buClr>
            <a:buSzPts val="2200"/>
            <a:buFont typeface="Arial" panose="020B0604020202020204" pitchFamily="34" charset="0"/>
            <a:buChar char="•"/>
          </a:pPr>
          <a:r>
            <a:rPr lang="en-US" sz="1800" kern="1200" dirty="0"/>
            <a:t>Progress against prior 5 - Year Plan</a:t>
          </a:r>
        </a:p>
      </dsp:txBody>
      <dsp:txXfrm rot="-5400000">
        <a:off x="2839212" y="876650"/>
        <a:ext cx="5018737" cy="531460"/>
      </dsp:txXfrm>
    </dsp:sp>
    <dsp:sp modelId="{A0E3459C-68FA-40C5-9AA1-3592DC82366A}">
      <dsp:nvSpPr>
        <dsp:cNvPr id="0" name=""/>
        <dsp:cNvSpPr/>
      </dsp:nvSpPr>
      <dsp:spPr>
        <a:xfrm>
          <a:off x="0" y="774278"/>
          <a:ext cx="2839212" cy="7362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Report</a:t>
          </a:r>
        </a:p>
      </dsp:txBody>
      <dsp:txXfrm>
        <a:off x="35938" y="810216"/>
        <a:ext cx="2767336" cy="664327"/>
      </dsp:txXfrm>
    </dsp:sp>
    <dsp:sp modelId="{54381FE1-C3D9-4F69-A119-0A15FF99FCAD}">
      <dsp:nvSpPr>
        <dsp:cNvPr id="0" name=""/>
        <dsp:cNvSpPr/>
      </dsp:nvSpPr>
      <dsp:spPr>
        <a:xfrm rot="5400000">
          <a:off x="5068474" y="-608349"/>
          <a:ext cx="588962" cy="50474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3838" lvl="1" indent="-223838" algn="l" defTabSz="666750">
            <a:lnSpc>
              <a:spcPct val="90000"/>
            </a:lnSpc>
            <a:spcBef>
              <a:spcPct val="0"/>
            </a:spcBef>
            <a:spcAft>
              <a:spcPct val="15000"/>
            </a:spcAft>
            <a:buChar char="•"/>
          </a:pPr>
          <a:r>
            <a:rPr lang="en-US" sz="1500" kern="1200" dirty="0"/>
            <a:t>Community participation in decisions directly impacting PHA and HCV programs and transparency </a:t>
          </a:r>
        </a:p>
      </dsp:txBody>
      <dsp:txXfrm rot="-5400000">
        <a:off x="2839212" y="1649664"/>
        <a:ext cx="5018737" cy="531460"/>
      </dsp:txXfrm>
    </dsp:sp>
    <dsp:sp modelId="{A8272A18-A0CC-444B-9242-6D7057FD2D59}">
      <dsp:nvSpPr>
        <dsp:cNvPr id="0" name=""/>
        <dsp:cNvSpPr/>
      </dsp:nvSpPr>
      <dsp:spPr>
        <a:xfrm>
          <a:off x="0" y="1547292"/>
          <a:ext cx="2839212" cy="7362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Local Accountability</a:t>
          </a:r>
        </a:p>
      </dsp:txBody>
      <dsp:txXfrm>
        <a:off x="35938" y="1583230"/>
        <a:ext cx="2767336" cy="664327"/>
      </dsp:txXfrm>
    </dsp:sp>
    <dsp:sp modelId="{89F716B6-E74C-4711-BC98-C29DA924DD95}">
      <dsp:nvSpPr>
        <dsp:cNvPr id="0" name=""/>
        <dsp:cNvSpPr/>
      </dsp:nvSpPr>
      <dsp:spPr>
        <a:xfrm rot="5400000">
          <a:off x="5068474" y="164663"/>
          <a:ext cx="588962" cy="50474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3838" lvl="1" indent="-223838" algn="l" defTabSz="800100">
            <a:lnSpc>
              <a:spcPct val="90000"/>
            </a:lnSpc>
            <a:spcBef>
              <a:spcPct val="0"/>
            </a:spcBef>
            <a:spcAft>
              <a:spcPct val="15000"/>
            </a:spcAft>
            <a:buChar char="•"/>
          </a:pPr>
          <a:r>
            <a:rPr lang="en-US" sz="1800" kern="1200" dirty="0"/>
            <a:t>Resident Advisory Board (RAB), public, and other stakeholders</a:t>
          </a:r>
        </a:p>
      </dsp:txBody>
      <dsp:txXfrm rot="-5400000">
        <a:off x="2839212" y="2422677"/>
        <a:ext cx="5018737" cy="531460"/>
      </dsp:txXfrm>
    </dsp:sp>
    <dsp:sp modelId="{16221E37-B9F4-47A0-8275-189056955A1E}">
      <dsp:nvSpPr>
        <dsp:cNvPr id="0" name=""/>
        <dsp:cNvSpPr/>
      </dsp:nvSpPr>
      <dsp:spPr>
        <a:xfrm>
          <a:off x="0" y="2320306"/>
          <a:ext cx="2839212" cy="7362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Consultation</a:t>
          </a:r>
        </a:p>
      </dsp:txBody>
      <dsp:txXfrm>
        <a:off x="35938" y="2356244"/>
        <a:ext cx="2767336" cy="664327"/>
      </dsp:txXfrm>
    </dsp:sp>
    <dsp:sp modelId="{56956ADA-6801-4683-9B39-A0064FCA3804}">
      <dsp:nvSpPr>
        <dsp:cNvPr id="0" name=""/>
        <dsp:cNvSpPr/>
      </dsp:nvSpPr>
      <dsp:spPr>
        <a:xfrm rot="5400000">
          <a:off x="5068474" y="937677"/>
          <a:ext cx="588962" cy="50474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6213" lvl="1" indent="-176213" algn="l" defTabSz="800100">
            <a:lnSpc>
              <a:spcPct val="90000"/>
            </a:lnSpc>
            <a:spcBef>
              <a:spcPct val="0"/>
            </a:spcBef>
            <a:spcAft>
              <a:spcPct val="15000"/>
            </a:spcAft>
            <a:buChar char="•"/>
          </a:pPr>
          <a:r>
            <a:rPr lang="en-US" sz="1800" kern="1200" dirty="0"/>
            <a:t>Annual and 5-Year</a:t>
          </a:r>
        </a:p>
      </dsp:txBody>
      <dsp:txXfrm rot="-5400000">
        <a:off x="2839212" y="3195691"/>
        <a:ext cx="5018737" cy="531460"/>
      </dsp:txXfrm>
    </dsp:sp>
    <dsp:sp modelId="{7D9742E5-3623-41B2-B729-C6B0838D6881}">
      <dsp:nvSpPr>
        <dsp:cNvPr id="0" name=""/>
        <dsp:cNvSpPr/>
      </dsp:nvSpPr>
      <dsp:spPr>
        <a:xfrm>
          <a:off x="0" y="3093319"/>
          <a:ext cx="2839212" cy="7362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Types</a:t>
          </a:r>
        </a:p>
      </dsp:txBody>
      <dsp:txXfrm>
        <a:off x="35938" y="3129257"/>
        <a:ext cx="2767336" cy="664327"/>
      </dsp:txXfrm>
    </dsp:sp>
    <dsp:sp modelId="{03B2E461-7490-443A-A38D-B2446C3929BB}">
      <dsp:nvSpPr>
        <dsp:cNvPr id="0" name=""/>
        <dsp:cNvSpPr/>
      </dsp:nvSpPr>
      <dsp:spPr>
        <a:xfrm rot="5400000">
          <a:off x="5068474" y="1710691"/>
          <a:ext cx="588962" cy="50474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6213" lvl="1" indent="-176213" algn="l" defTabSz="800100">
            <a:lnSpc>
              <a:spcPct val="90000"/>
            </a:lnSpc>
            <a:spcBef>
              <a:spcPct val="0"/>
            </a:spcBef>
            <a:spcAft>
              <a:spcPct val="15000"/>
            </a:spcAft>
            <a:buChar char="•"/>
          </a:pPr>
          <a:r>
            <a:rPr lang="en-US" sz="1800" kern="1200" dirty="0"/>
            <a:t>PHA completes the PHA Plans, submits to HUD for review/approval</a:t>
          </a:r>
        </a:p>
      </dsp:txBody>
      <dsp:txXfrm rot="-5400000">
        <a:off x="2839212" y="3968705"/>
        <a:ext cx="5018737" cy="531460"/>
      </dsp:txXfrm>
    </dsp:sp>
    <dsp:sp modelId="{4A008AB2-DEED-4FF4-A434-6DE233A7AC71}">
      <dsp:nvSpPr>
        <dsp:cNvPr id="0" name=""/>
        <dsp:cNvSpPr/>
      </dsp:nvSpPr>
      <dsp:spPr>
        <a:xfrm>
          <a:off x="0" y="3866333"/>
          <a:ext cx="2839212" cy="7362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PHA/HUD Roles</a:t>
          </a:r>
        </a:p>
      </dsp:txBody>
      <dsp:txXfrm>
        <a:off x="35938" y="3902271"/>
        <a:ext cx="2767336" cy="6643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385ED-923E-4462-8A5A-054540C21923}">
      <dsp:nvSpPr>
        <dsp:cNvPr id="0" name=""/>
        <dsp:cNvSpPr/>
      </dsp:nvSpPr>
      <dsp:spPr>
        <a:xfrm>
          <a:off x="0" y="280202"/>
          <a:ext cx="8018045" cy="994500"/>
        </a:xfrm>
        <a:prstGeom prst="roundRect">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Mission for serving needs of low-income, very low-income and extremely low-income families in the PHA's jurisdiction</a:t>
          </a:r>
        </a:p>
      </dsp:txBody>
      <dsp:txXfrm>
        <a:off x="48547" y="328749"/>
        <a:ext cx="7920951" cy="897406"/>
      </dsp:txXfrm>
    </dsp:sp>
    <dsp:sp modelId="{AC1F1B06-2688-4209-8B37-630820E2E474}">
      <dsp:nvSpPr>
        <dsp:cNvPr id="0" name=""/>
        <dsp:cNvSpPr/>
      </dsp:nvSpPr>
      <dsp:spPr>
        <a:xfrm>
          <a:off x="0" y="1346702"/>
          <a:ext cx="8018045" cy="994500"/>
        </a:xfrm>
        <a:prstGeom prst="roundRect">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May be the same mission as HUD's or a different mission</a:t>
          </a:r>
        </a:p>
      </dsp:txBody>
      <dsp:txXfrm>
        <a:off x="48547" y="1395249"/>
        <a:ext cx="7920951" cy="897406"/>
      </dsp:txXfrm>
    </dsp:sp>
    <dsp:sp modelId="{554FA1C0-678C-4019-BA6B-A1D7C0C290A8}">
      <dsp:nvSpPr>
        <dsp:cNvPr id="0" name=""/>
        <dsp:cNvSpPr/>
      </dsp:nvSpPr>
      <dsp:spPr>
        <a:xfrm>
          <a:off x="0" y="2413202"/>
          <a:ext cx="8018045" cy="994500"/>
        </a:xfrm>
        <a:prstGeom prst="roundRect">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HUD’s Mission: </a:t>
          </a:r>
          <a:r>
            <a:rPr lang="en-US" sz="25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https://www.hud.gov/about/mission</a:t>
          </a:r>
          <a:endParaRPr lang="en-US" sz="2500" kern="1200" dirty="0">
            <a:solidFill>
              <a:schemeClr val="bg1"/>
            </a:solidFill>
          </a:endParaRPr>
        </a:p>
      </dsp:txBody>
      <dsp:txXfrm>
        <a:off x="48547" y="2461749"/>
        <a:ext cx="7920951" cy="897406"/>
      </dsp:txXfrm>
    </dsp:sp>
    <dsp:sp modelId="{04DA7555-A62F-424B-A7D1-32E3DDBA0DAC}">
      <dsp:nvSpPr>
        <dsp:cNvPr id="0" name=""/>
        <dsp:cNvSpPr/>
      </dsp:nvSpPr>
      <dsp:spPr>
        <a:xfrm>
          <a:off x="0" y="3407702"/>
          <a:ext cx="8018045" cy="63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57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i="1" kern="1200" dirty="0"/>
            <a:t>HUD's mission is to create strong, sustainable, inclusive communities and quality affordable homes for all</a:t>
          </a:r>
          <a:r>
            <a:rPr lang="en-US" sz="2000" i="1" kern="1200"/>
            <a:t>. </a:t>
          </a:r>
          <a:endParaRPr lang="en-US" sz="2000" kern="1200" dirty="0"/>
        </a:p>
      </dsp:txBody>
      <dsp:txXfrm>
        <a:off x="0" y="3407702"/>
        <a:ext cx="8018045" cy="6339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D728-0AEE-42DE-81DA-CAA76DD4F48B}">
      <dsp:nvSpPr>
        <dsp:cNvPr id="0" name=""/>
        <dsp:cNvSpPr/>
      </dsp:nvSpPr>
      <dsp:spPr>
        <a:xfrm>
          <a:off x="0" y="0"/>
          <a:ext cx="8113793" cy="19539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C829E5-38BD-472E-8CAD-ECD67243A881}">
      <dsp:nvSpPr>
        <dsp:cNvPr id="0" name=""/>
        <dsp:cNvSpPr/>
      </dsp:nvSpPr>
      <dsp:spPr>
        <a:xfrm>
          <a:off x="318595" y="457043"/>
          <a:ext cx="1120160" cy="10933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4C9D8-6048-491A-A35F-DFBEF93D349E}">
      <dsp:nvSpPr>
        <dsp:cNvPr id="0" name=""/>
        <dsp:cNvSpPr/>
      </dsp:nvSpPr>
      <dsp:spPr>
        <a:xfrm>
          <a:off x="1757351" y="242980"/>
          <a:ext cx="6325159" cy="1562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417" tIns="165417" rIns="165417" bIns="165417" numCol="1" spcCol="1270" anchor="ctr" anchorCtr="0">
          <a:noAutofit/>
        </a:bodyPr>
        <a:lstStyle/>
        <a:p>
          <a:pPr marL="0" lvl="0" indent="0" algn="l" defTabSz="889000">
            <a:lnSpc>
              <a:spcPct val="100000"/>
            </a:lnSpc>
            <a:spcBef>
              <a:spcPct val="0"/>
            </a:spcBef>
            <a:spcAft>
              <a:spcPct val="35000"/>
            </a:spcAft>
            <a:buNone/>
          </a:pPr>
          <a:r>
            <a:rPr lang="en-US" sz="2000" kern="1200" dirty="0"/>
            <a:t>Identify the PHA’s quantifiable goals and objectives that will enable the PHA to serve the needs of low- income, very low- income, and extremely low- income families for the next five years.  </a:t>
          </a:r>
        </a:p>
      </dsp:txBody>
      <dsp:txXfrm>
        <a:off x="1757351" y="242980"/>
        <a:ext cx="6325159" cy="1562991"/>
      </dsp:txXfrm>
    </dsp:sp>
    <dsp:sp modelId="{57449045-1368-488B-9A89-52A73F657BF3}">
      <dsp:nvSpPr>
        <dsp:cNvPr id="0" name=""/>
        <dsp:cNvSpPr/>
      </dsp:nvSpPr>
      <dsp:spPr>
        <a:xfrm>
          <a:off x="0" y="2408894"/>
          <a:ext cx="8113793" cy="17666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4A6BE6-CD08-42DA-943C-909F2B84C3ED}">
      <dsp:nvSpPr>
        <dsp:cNvPr id="0" name=""/>
        <dsp:cNvSpPr/>
      </dsp:nvSpPr>
      <dsp:spPr>
        <a:xfrm>
          <a:off x="352976" y="2775614"/>
          <a:ext cx="1051398" cy="10332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D3D66-C937-4E01-AD6E-D5232D7DFCC0}">
      <dsp:nvSpPr>
        <dsp:cNvPr id="0" name=""/>
        <dsp:cNvSpPr/>
      </dsp:nvSpPr>
      <dsp:spPr>
        <a:xfrm>
          <a:off x="1757351" y="2301348"/>
          <a:ext cx="6333630" cy="2023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417" tIns="165417" rIns="165417" bIns="165417" numCol="1" spcCol="1270" anchor="ctr" anchorCtr="0">
          <a:noAutofit/>
        </a:bodyPr>
        <a:lstStyle/>
        <a:p>
          <a:pPr marL="0" lvl="0" indent="0" algn="l" defTabSz="844550">
            <a:lnSpc>
              <a:spcPct val="100000"/>
            </a:lnSpc>
            <a:spcBef>
              <a:spcPct val="0"/>
            </a:spcBef>
            <a:spcAft>
              <a:spcPct val="35000"/>
            </a:spcAft>
            <a:buNone/>
          </a:pPr>
          <a:r>
            <a:rPr lang="en-US" sz="1900" kern="1200" dirty="0"/>
            <a:t>Quantifiable Goals – </a:t>
          </a:r>
          <a:r>
            <a:rPr lang="en-US" sz="1900" kern="1200" dirty="0" err="1"/>
            <a:t>Eg</a:t>
          </a:r>
          <a:r>
            <a:rPr lang="en-US" sz="1900" kern="1200" dirty="0"/>
            <a:t>: improved PHAS/SEMAP scores(s), number of families served in the PH and/or HCV programs, self-sufficiency and homeownership goals, repositioning, increasing landlord participation, etc. </a:t>
          </a:r>
        </a:p>
      </dsp:txBody>
      <dsp:txXfrm>
        <a:off x="1757351" y="2301348"/>
        <a:ext cx="6333630" cy="20232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11633-48C5-4A4B-8FD0-124AA705FD7C}">
      <dsp:nvSpPr>
        <dsp:cNvPr id="0" name=""/>
        <dsp:cNvSpPr/>
      </dsp:nvSpPr>
      <dsp:spPr>
        <a:xfrm>
          <a:off x="0" y="457829"/>
          <a:ext cx="8223250" cy="9286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ts val="600"/>
            </a:spcAft>
            <a:buNone/>
          </a:pPr>
          <a:r>
            <a:rPr lang="en-US" sz="2100" kern="1200" dirty="0"/>
            <a:t>PHA Plans must meet the following three statutory standards, if not it will be disapproved: </a:t>
          </a:r>
        </a:p>
      </dsp:txBody>
      <dsp:txXfrm>
        <a:off x="45332" y="503161"/>
        <a:ext cx="8132586" cy="837973"/>
      </dsp:txXfrm>
    </dsp:sp>
    <dsp:sp modelId="{D736A4EC-6FDB-4EC4-948A-B42B457F8485}">
      <dsp:nvSpPr>
        <dsp:cNvPr id="0" name=""/>
        <dsp:cNvSpPr/>
      </dsp:nvSpPr>
      <dsp:spPr>
        <a:xfrm>
          <a:off x="0" y="1524622"/>
          <a:ext cx="8223250" cy="3417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088" tIns="30480" rIns="170688" bIns="30480" numCol="1" spcCol="1270" anchor="t" anchorCtr="0">
          <a:noAutofit/>
        </a:bodyPr>
        <a:lstStyle/>
        <a:p>
          <a:pPr marL="228600" lvl="1" indent="-228600" algn="l" defTabSz="1066800">
            <a:lnSpc>
              <a:spcPct val="90000"/>
            </a:lnSpc>
            <a:spcBef>
              <a:spcPct val="0"/>
            </a:spcBef>
            <a:spcAft>
              <a:spcPct val="20000"/>
            </a:spcAft>
            <a:buFont typeface="Wingdings" panose="05000000000000000000" pitchFamily="2" charset="2"/>
            <a:buChar char="ü"/>
          </a:pPr>
          <a:r>
            <a:rPr lang="en-US" sz="2400" b="0" i="0" u="sng" kern="1200" dirty="0"/>
            <a:t>Completeness</a:t>
          </a:r>
          <a:r>
            <a:rPr lang="en-US" sz="2400" b="0" i="0" kern="1200" dirty="0"/>
            <a:t>: Does the PHA Plan contain all the information that is required to be included in the plan?</a:t>
          </a:r>
        </a:p>
        <a:p>
          <a:pPr marL="228600" lvl="1" indent="-228600" algn="l" defTabSz="1066800">
            <a:lnSpc>
              <a:spcPct val="90000"/>
            </a:lnSpc>
            <a:spcBef>
              <a:spcPct val="0"/>
            </a:spcBef>
            <a:spcAft>
              <a:spcPct val="20000"/>
            </a:spcAft>
            <a:buFont typeface="Wingdings" panose="05000000000000000000" pitchFamily="2" charset="2"/>
            <a:buChar char="ü"/>
          </a:pPr>
          <a:r>
            <a:rPr lang="en-US" sz="2400" b="0" i="0" u="sng" kern="1200" dirty="0"/>
            <a:t>Consistency</a:t>
          </a:r>
          <a:r>
            <a:rPr lang="en-US" sz="2400" b="0" i="0" kern="1200" dirty="0"/>
            <a:t>: Is the information provided as part of the PHA Plan consistent with the data on record at HUD? </a:t>
          </a:r>
        </a:p>
        <a:p>
          <a:pPr marL="457200" lvl="2" indent="-228600" algn="l" defTabSz="1066800">
            <a:lnSpc>
              <a:spcPct val="90000"/>
            </a:lnSpc>
            <a:spcBef>
              <a:spcPct val="0"/>
            </a:spcBef>
            <a:spcAft>
              <a:spcPct val="20000"/>
            </a:spcAft>
            <a:buFont typeface="Wingdings" panose="05000000000000000000" pitchFamily="2" charset="2"/>
            <a:buChar char="ü"/>
          </a:pPr>
          <a:r>
            <a:rPr lang="en-US" sz="2400" b="0" i="0" kern="1200" dirty="0"/>
            <a:t>Is the Plan is consistent with any applicable Consolidated Plan for the jurisdiction in which the PHA is located?</a:t>
          </a:r>
        </a:p>
        <a:p>
          <a:pPr marL="228600" lvl="1" indent="-228600" algn="l" defTabSz="1066800">
            <a:lnSpc>
              <a:spcPct val="90000"/>
            </a:lnSpc>
            <a:spcBef>
              <a:spcPct val="0"/>
            </a:spcBef>
            <a:spcAft>
              <a:spcPct val="20000"/>
            </a:spcAft>
            <a:buFont typeface="Wingdings" panose="05000000000000000000" pitchFamily="2" charset="2"/>
            <a:buChar char="ü"/>
          </a:pPr>
          <a:r>
            <a:rPr lang="en-US" sz="2400" b="0" i="0" u="sng" kern="1200" dirty="0"/>
            <a:t>Compliance</a:t>
          </a:r>
          <a:r>
            <a:rPr lang="en-US" sz="2400" b="0" i="0" kern="1200" dirty="0"/>
            <a:t>: Is the information provided as part of the PHA Plan prohibited or inconsistent with QHWRA, the U.S. Housing Act of 1937 or any other applicable Federal law? </a:t>
          </a:r>
        </a:p>
      </dsp:txBody>
      <dsp:txXfrm>
        <a:off x="0" y="1524622"/>
        <a:ext cx="8223250" cy="34171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91544-E540-41A6-A19C-FF3FE00E7C28}">
      <dsp:nvSpPr>
        <dsp:cNvPr id="0" name=""/>
        <dsp:cNvSpPr/>
      </dsp:nvSpPr>
      <dsp:spPr>
        <a:xfrm rot="5400000">
          <a:off x="4624959" y="-1472063"/>
          <a:ext cx="1807342" cy="52034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Technical deficiencies</a:t>
          </a:r>
        </a:p>
        <a:p>
          <a:pPr marL="228600" lvl="1" indent="-228600" algn="l" defTabSz="1111250">
            <a:lnSpc>
              <a:spcPct val="90000"/>
            </a:lnSpc>
            <a:spcBef>
              <a:spcPct val="0"/>
            </a:spcBef>
            <a:spcAft>
              <a:spcPct val="15000"/>
            </a:spcAft>
            <a:buChar char="•"/>
          </a:pPr>
          <a:r>
            <a:rPr lang="en-US" sz="2500" kern="1200"/>
            <a:t>Substantive deficiencies</a:t>
          </a:r>
        </a:p>
      </dsp:txBody>
      <dsp:txXfrm rot="-5400000">
        <a:off x="2926923" y="314200"/>
        <a:ext cx="5115189" cy="1630888"/>
      </dsp:txXfrm>
    </dsp:sp>
    <dsp:sp modelId="{4713D2BC-0794-4A47-BF4D-7953F4E719DA}">
      <dsp:nvSpPr>
        <dsp:cNvPr id="0" name=""/>
        <dsp:cNvSpPr/>
      </dsp:nvSpPr>
      <dsp:spPr>
        <a:xfrm>
          <a:off x="0" y="56"/>
          <a:ext cx="2926922" cy="22591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If Plan does not comply with any of the three statutory standards:</a:t>
          </a:r>
        </a:p>
      </dsp:txBody>
      <dsp:txXfrm>
        <a:off x="110284" y="110340"/>
        <a:ext cx="2706354" cy="2038609"/>
      </dsp:txXfrm>
    </dsp:sp>
    <dsp:sp modelId="{3C719890-BB90-486D-9D4E-595DE72DFA2D}">
      <dsp:nvSpPr>
        <dsp:cNvPr id="0" name=""/>
        <dsp:cNvSpPr/>
      </dsp:nvSpPr>
      <dsp:spPr>
        <a:xfrm rot="5400000">
          <a:off x="4624959" y="900073"/>
          <a:ext cx="1807342" cy="52034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In its entirety </a:t>
          </a:r>
        </a:p>
        <a:p>
          <a:pPr marL="228600" lvl="1" indent="-228600" algn="l" defTabSz="1111250">
            <a:lnSpc>
              <a:spcPct val="90000"/>
            </a:lnSpc>
            <a:spcBef>
              <a:spcPct val="0"/>
            </a:spcBef>
            <a:spcAft>
              <a:spcPct val="15000"/>
            </a:spcAft>
            <a:buChar char="•"/>
          </a:pPr>
          <a:r>
            <a:rPr lang="en-US" sz="2500" kern="1200"/>
            <a:t>Any part of the Plan</a:t>
          </a:r>
        </a:p>
        <a:p>
          <a:pPr marL="228600" lvl="1" indent="-228600" algn="l" defTabSz="1111250">
            <a:lnSpc>
              <a:spcPct val="90000"/>
            </a:lnSpc>
            <a:spcBef>
              <a:spcPct val="0"/>
            </a:spcBef>
            <a:spcAft>
              <a:spcPct val="15000"/>
            </a:spcAft>
            <a:buChar char="•"/>
          </a:pPr>
          <a:r>
            <a:rPr lang="en-US" sz="2500" kern="1200"/>
            <a:t>Any significant amendment or modification to the plan</a:t>
          </a:r>
        </a:p>
      </dsp:txBody>
      <dsp:txXfrm rot="-5400000">
        <a:off x="2926923" y="2686337"/>
        <a:ext cx="5115189" cy="1630888"/>
      </dsp:txXfrm>
    </dsp:sp>
    <dsp:sp modelId="{1D39DD34-7393-4B80-88CD-F01E15B3318F}">
      <dsp:nvSpPr>
        <dsp:cNvPr id="0" name=""/>
        <dsp:cNvSpPr/>
      </dsp:nvSpPr>
      <dsp:spPr>
        <a:xfrm>
          <a:off x="0" y="2372192"/>
          <a:ext cx="2926922" cy="22591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It may be disapproved:</a:t>
          </a:r>
        </a:p>
      </dsp:txBody>
      <dsp:txXfrm>
        <a:off x="110284" y="2482476"/>
        <a:ext cx="2706354" cy="20386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AE698-9A2C-40AF-96C1-A5004275FF1A}">
      <dsp:nvSpPr>
        <dsp:cNvPr id="0" name=""/>
        <dsp:cNvSpPr/>
      </dsp:nvSpPr>
      <dsp:spPr>
        <a:xfrm>
          <a:off x="0" y="3917278"/>
          <a:ext cx="7886700" cy="857004"/>
        </a:xfrm>
        <a:prstGeom prst="rect">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The PH Director will specify a reasonable time to resubmit plans to allow for corrections and the consultation process.</a:t>
          </a:r>
        </a:p>
      </dsp:txBody>
      <dsp:txXfrm>
        <a:off x="0" y="3917278"/>
        <a:ext cx="7886700" cy="857004"/>
      </dsp:txXfrm>
    </dsp:sp>
    <dsp:sp modelId="{AC786FFE-1541-4F06-9830-494AE240BEC3}">
      <dsp:nvSpPr>
        <dsp:cNvPr id="0" name=""/>
        <dsp:cNvSpPr/>
      </dsp:nvSpPr>
      <dsp:spPr>
        <a:xfrm rot="10800000">
          <a:off x="0" y="2612060"/>
          <a:ext cx="7886700" cy="1318073"/>
        </a:xfrm>
        <a:prstGeom prst="upArrowCallout">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Substantive deficiencies affect the information presented to the RAB or to the public.</a:t>
          </a:r>
        </a:p>
      </dsp:txBody>
      <dsp:txXfrm rot="10800000">
        <a:off x="0" y="2612060"/>
        <a:ext cx="7886700" cy="856444"/>
      </dsp:txXfrm>
    </dsp:sp>
    <dsp:sp modelId="{47E19F5C-84A3-4E04-A35D-E0C21F99EF1F}">
      <dsp:nvSpPr>
        <dsp:cNvPr id="0" name=""/>
        <dsp:cNvSpPr/>
      </dsp:nvSpPr>
      <dsp:spPr>
        <a:xfrm rot="10800000">
          <a:off x="0" y="1306841"/>
          <a:ext cx="7886700" cy="1318073"/>
        </a:xfrm>
        <a:prstGeom prst="upArrowCallout">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Require a new 45-day comment period and a public hearing</a:t>
          </a:r>
        </a:p>
      </dsp:txBody>
      <dsp:txXfrm rot="10800000">
        <a:off x="0" y="1306841"/>
        <a:ext cx="7886700" cy="856444"/>
      </dsp:txXfrm>
    </dsp:sp>
    <dsp:sp modelId="{F48B8905-3EA1-46C0-B164-F253BA53FB3F}">
      <dsp:nvSpPr>
        <dsp:cNvPr id="0" name=""/>
        <dsp:cNvSpPr/>
      </dsp:nvSpPr>
      <dsp:spPr>
        <a:xfrm rot="10800000">
          <a:off x="0" y="1623"/>
          <a:ext cx="7886700" cy="1318073"/>
        </a:xfrm>
        <a:prstGeom prst="upArrowCallout">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Require consultation with the RAB</a:t>
          </a:r>
        </a:p>
      </dsp:txBody>
      <dsp:txXfrm rot="10800000">
        <a:off x="0" y="1623"/>
        <a:ext cx="7886700" cy="8564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BE726-9D1B-4C69-941B-DD58C33F2F5A}">
      <dsp:nvSpPr>
        <dsp:cNvPr id="0" name=""/>
        <dsp:cNvSpPr/>
      </dsp:nvSpPr>
      <dsp:spPr>
        <a:xfrm rot="1511519">
          <a:off x="4600114" y="1558096"/>
          <a:ext cx="798039" cy="0"/>
        </a:xfrm>
        <a:custGeom>
          <a:avLst/>
          <a:gdLst/>
          <a:ahLst/>
          <a:cxnLst/>
          <a:rect l="0" t="0" r="0" b="0"/>
          <a:pathLst>
            <a:path>
              <a:moveTo>
                <a:pt x="0" y="0"/>
              </a:moveTo>
              <a:lnTo>
                <a:pt x="79803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E26327-BC26-4D71-AD29-C378FDCBDB5C}">
      <dsp:nvSpPr>
        <dsp:cNvPr id="0" name=""/>
        <dsp:cNvSpPr/>
      </dsp:nvSpPr>
      <dsp:spPr>
        <a:xfrm rot="9170086">
          <a:off x="2632322" y="1551146"/>
          <a:ext cx="713571" cy="0"/>
        </a:xfrm>
        <a:custGeom>
          <a:avLst/>
          <a:gdLst/>
          <a:ahLst/>
          <a:cxnLst/>
          <a:rect l="0" t="0" r="0" b="0"/>
          <a:pathLst>
            <a:path>
              <a:moveTo>
                <a:pt x="0" y="0"/>
              </a:moveTo>
              <a:lnTo>
                <a:pt x="71357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170674-9086-4240-A794-7C71AA7C8892}">
      <dsp:nvSpPr>
        <dsp:cNvPr id="0" name=""/>
        <dsp:cNvSpPr/>
      </dsp:nvSpPr>
      <dsp:spPr>
        <a:xfrm rot="16310037">
          <a:off x="3881185" y="659680"/>
          <a:ext cx="150063" cy="0"/>
        </a:xfrm>
        <a:custGeom>
          <a:avLst/>
          <a:gdLst/>
          <a:ahLst/>
          <a:cxnLst/>
          <a:rect l="0" t="0" r="0" b="0"/>
          <a:pathLst>
            <a:path>
              <a:moveTo>
                <a:pt x="0" y="0"/>
              </a:moveTo>
              <a:lnTo>
                <a:pt x="1500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0AEC78-D475-4F12-A3B0-976790D9BD7C}">
      <dsp:nvSpPr>
        <dsp:cNvPr id="0" name=""/>
        <dsp:cNvSpPr/>
      </dsp:nvSpPr>
      <dsp:spPr>
        <a:xfrm>
          <a:off x="1825613" y="734674"/>
          <a:ext cx="4235477" cy="6535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HUD reviews the Plan (within 75 days), notifies PHA of any problems</a:t>
          </a:r>
        </a:p>
      </dsp:txBody>
      <dsp:txXfrm>
        <a:off x="1857518" y="766579"/>
        <a:ext cx="4171667" cy="589768"/>
      </dsp:txXfrm>
    </dsp:sp>
    <dsp:sp modelId="{EA34B9A1-7CFE-4E95-8A40-AA1C3FF00F06}">
      <dsp:nvSpPr>
        <dsp:cNvPr id="0" name=""/>
        <dsp:cNvSpPr/>
      </dsp:nvSpPr>
      <dsp:spPr>
        <a:xfrm>
          <a:off x="2094981" y="0"/>
          <a:ext cx="3745994" cy="5846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Plan is submitted to HUD via email</a:t>
          </a:r>
        </a:p>
      </dsp:txBody>
      <dsp:txXfrm>
        <a:off x="2123523" y="28542"/>
        <a:ext cx="3688910" cy="527603"/>
      </dsp:txXfrm>
    </dsp:sp>
    <dsp:sp modelId="{AB75BC08-5EEA-42BC-AEE9-A51DFABD8EB1}">
      <dsp:nvSpPr>
        <dsp:cNvPr id="0" name=""/>
        <dsp:cNvSpPr/>
      </dsp:nvSpPr>
      <dsp:spPr>
        <a:xfrm>
          <a:off x="423275" y="1714039"/>
          <a:ext cx="3205506" cy="6626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If complete, consistent and compliant, Plan approved</a:t>
          </a:r>
        </a:p>
      </dsp:txBody>
      <dsp:txXfrm>
        <a:off x="455623" y="1746387"/>
        <a:ext cx="3140810" cy="597951"/>
      </dsp:txXfrm>
    </dsp:sp>
    <dsp:sp modelId="{48CF4536-4D83-426F-B6FB-893F26A9258F}">
      <dsp:nvSpPr>
        <dsp:cNvPr id="0" name=""/>
        <dsp:cNvSpPr/>
      </dsp:nvSpPr>
      <dsp:spPr>
        <a:xfrm rot="5518805">
          <a:off x="1811073" y="2573274"/>
          <a:ext cx="393408" cy="0"/>
        </a:xfrm>
        <a:custGeom>
          <a:avLst/>
          <a:gdLst/>
          <a:ahLst/>
          <a:cxnLst/>
          <a:rect l="0" t="0" r="0" b="0"/>
          <a:pathLst>
            <a:path>
              <a:moveTo>
                <a:pt x="0" y="0"/>
              </a:moveTo>
              <a:lnTo>
                <a:pt x="39340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59DE04-0070-4D8B-8F01-E4378616D568}">
      <dsp:nvSpPr>
        <dsp:cNvPr id="0" name=""/>
        <dsp:cNvSpPr/>
      </dsp:nvSpPr>
      <dsp:spPr>
        <a:xfrm>
          <a:off x="0" y="2769860"/>
          <a:ext cx="3971878" cy="8701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Either PH director notifies PHA in writing or, if after 75 days no notice of disapproval, Plan considered approved </a:t>
          </a:r>
        </a:p>
      </dsp:txBody>
      <dsp:txXfrm>
        <a:off x="42477" y="2812337"/>
        <a:ext cx="3886924" cy="785182"/>
      </dsp:txXfrm>
    </dsp:sp>
    <dsp:sp modelId="{DC5C3B4B-1AD1-4D5B-A7B7-29F378A4D711}">
      <dsp:nvSpPr>
        <dsp:cNvPr id="0" name=""/>
        <dsp:cNvSpPr/>
      </dsp:nvSpPr>
      <dsp:spPr>
        <a:xfrm>
          <a:off x="4373155" y="1727940"/>
          <a:ext cx="3382804" cy="6626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If technical deficiencies, PHA is notified to correct</a:t>
          </a:r>
        </a:p>
      </dsp:txBody>
      <dsp:txXfrm>
        <a:off x="4405503" y="1760288"/>
        <a:ext cx="3318108" cy="597951"/>
      </dsp:txXfrm>
    </dsp:sp>
    <dsp:sp modelId="{7F13EF9C-B805-4E6C-A325-A4DCD5F90A1A}">
      <dsp:nvSpPr>
        <dsp:cNvPr id="0" name=""/>
        <dsp:cNvSpPr/>
      </dsp:nvSpPr>
      <dsp:spPr>
        <a:xfrm rot="5653076">
          <a:off x="5522337" y="2871591"/>
          <a:ext cx="964619" cy="0"/>
        </a:xfrm>
        <a:custGeom>
          <a:avLst/>
          <a:gdLst/>
          <a:ahLst/>
          <a:cxnLst/>
          <a:rect l="0" t="0" r="0" b="0"/>
          <a:pathLst>
            <a:path>
              <a:moveTo>
                <a:pt x="0" y="0"/>
              </a:moveTo>
              <a:lnTo>
                <a:pt x="96461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6FD213-0F52-4794-8A86-9E2AE1F2A3A5}">
      <dsp:nvSpPr>
        <dsp:cNvPr id="0" name=""/>
        <dsp:cNvSpPr/>
      </dsp:nvSpPr>
      <dsp:spPr>
        <a:xfrm>
          <a:off x="4545047" y="3352595"/>
          <a:ext cx="2799382" cy="6626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PHA resubmits Plan</a:t>
          </a:r>
          <a:r>
            <a:rPr lang="en-US" sz="1200" kern="1200" dirty="0"/>
            <a:t> </a:t>
          </a:r>
        </a:p>
      </dsp:txBody>
      <dsp:txXfrm>
        <a:off x="4577395" y="3384943"/>
        <a:ext cx="2734686" cy="597951"/>
      </dsp:txXfrm>
    </dsp:sp>
    <dsp:sp modelId="{CA461B33-0E50-4025-835F-F02EA4AC3868}">
      <dsp:nvSpPr>
        <dsp:cNvPr id="0" name=""/>
        <dsp:cNvSpPr/>
      </dsp:nvSpPr>
      <dsp:spPr>
        <a:xfrm rot="5872076">
          <a:off x="5939971" y="2459247"/>
          <a:ext cx="138622" cy="0"/>
        </a:xfrm>
        <a:custGeom>
          <a:avLst/>
          <a:gdLst/>
          <a:ahLst/>
          <a:cxnLst/>
          <a:rect l="0" t="0" r="0" b="0"/>
          <a:pathLst>
            <a:path>
              <a:moveTo>
                <a:pt x="0" y="0"/>
              </a:moveTo>
              <a:lnTo>
                <a:pt x="138622"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C4B81A-3794-497E-8463-BA1EB7C52B20}">
      <dsp:nvSpPr>
        <dsp:cNvPr id="0" name=""/>
        <dsp:cNvSpPr/>
      </dsp:nvSpPr>
      <dsp:spPr>
        <a:xfrm>
          <a:off x="4026272" y="2527905"/>
          <a:ext cx="3860427" cy="6267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l" defTabSz="533400">
            <a:lnSpc>
              <a:spcPct val="90000"/>
            </a:lnSpc>
            <a:spcBef>
              <a:spcPct val="0"/>
            </a:spcBef>
            <a:spcAft>
              <a:spcPct val="35000"/>
            </a:spcAft>
            <a:buNone/>
          </a:pPr>
          <a:r>
            <a:rPr lang="en-US" sz="1200" kern="1200" dirty="0"/>
            <a:t>If Substantive deficiencies, Plan disapproved. PHA is notified of the specific reasons, the actions needed to meet the criteria and deadline for resubmission</a:t>
          </a:r>
        </a:p>
        <a:p>
          <a:pPr marL="57150" lvl="1" indent="-57150" algn="l" defTabSz="222250">
            <a:lnSpc>
              <a:spcPct val="90000"/>
            </a:lnSpc>
            <a:spcBef>
              <a:spcPct val="0"/>
            </a:spcBef>
            <a:spcAft>
              <a:spcPct val="15000"/>
            </a:spcAft>
            <a:buChar char="•"/>
          </a:pPr>
          <a:endParaRPr lang="en-US" sz="500" kern="1200" dirty="0"/>
        </a:p>
        <a:p>
          <a:pPr marL="57150" lvl="1" indent="-57150" algn="l" defTabSz="222250">
            <a:lnSpc>
              <a:spcPct val="90000"/>
            </a:lnSpc>
            <a:spcBef>
              <a:spcPct val="0"/>
            </a:spcBef>
            <a:spcAft>
              <a:spcPct val="15000"/>
            </a:spcAft>
            <a:buChar char="•"/>
          </a:pPr>
          <a:endParaRPr lang="en-US" sz="500" kern="1200" dirty="0"/>
        </a:p>
      </dsp:txBody>
      <dsp:txXfrm>
        <a:off x="4056870" y="2558503"/>
        <a:ext cx="3799231" cy="565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206E6-0DF3-49B7-BE71-FE8F29A4727E}">
      <dsp:nvSpPr>
        <dsp:cNvPr id="0" name=""/>
        <dsp:cNvSpPr/>
      </dsp:nvSpPr>
      <dsp:spPr>
        <a:xfrm>
          <a:off x="0" y="0"/>
          <a:ext cx="8210550" cy="430137"/>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mj-lt"/>
            <a:buNone/>
          </a:pPr>
          <a:r>
            <a:rPr lang="en-US" sz="2400" b="0" kern="1200"/>
            <a:t>Components</a:t>
          </a:r>
        </a:p>
      </dsp:txBody>
      <dsp:txXfrm>
        <a:off x="20998" y="20998"/>
        <a:ext cx="8168554" cy="388141"/>
      </dsp:txXfrm>
    </dsp:sp>
    <dsp:sp modelId="{333537EE-34C3-40CA-B8A7-4DC138F3FA18}">
      <dsp:nvSpPr>
        <dsp:cNvPr id="0" name=""/>
        <dsp:cNvSpPr/>
      </dsp:nvSpPr>
      <dsp:spPr>
        <a:xfrm>
          <a:off x="0" y="434483"/>
          <a:ext cx="8210550" cy="4416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85" tIns="20320" rIns="113792" bIns="20320" numCol="1" spcCol="1270" anchor="t" anchorCtr="0">
          <a:noAutofit/>
        </a:bodyPr>
        <a:lstStyle/>
        <a:p>
          <a:pPr marL="230188" lvl="1" indent="-230188" algn="l" defTabSz="688975">
            <a:lnSpc>
              <a:spcPct val="90000"/>
            </a:lnSpc>
            <a:spcBef>
              <a:spcPct val="0"/>
            </a:spcBef>
            <a:spcAft>
              <a:spcPct val="20000"/>
            </a:spcAft>
            <a:buFont typeface="+mj-lt"/>
            <a:buAutoNum type="alphaLcPeriod"/>
          </a:pPr>
          <a:r>
            <a:rPr lang="en-US" sz="1550" kern="1200"/>
            <a:t>Housing Needs</a:t>
          </a:r>
        </a:p>
        <a:p>
          <a:pPr marL="230188" lvl="1" indent="-230188" algn="l" defTabSz="688975">
            <a:lnSpc>
              <a:spcPct val="90000"/>
            </a:lnSpc>
            <a:spcBef>
              <a:spcPct val="0"/>
            </a:spcBef>
            <a:spcAft>
              <a:spcPct val="20000"/>
            </a:spcAft>
            <a:buFont typeface="+mj-lt"/>
            <a:buAutoNum type="alphaLcPeriod"/>
          </a:pPr>
          <a:r>
            <a:rPr lang="en-US" sz="1550" kern="1200" dirty="0"/>
            <a:t>Financial Resources</a:t>
          </a:r>
        </a:p>
        <a:p>
          <a:pPr marL="230188" lvl="1" indent="-230188" algn="l" defTabSz="688975">
            <a:lnSpc>
              <a:spcPct val="90000"/>
            </a:lnSpc>
            <a:spcBef>
              <a:spcPct val="0"/>
            </a:spcBef>
            <a:spcAft>
              <a:spcPct val="20000"/>
            </a:spcAft>
            <a:buFont typeface="+mj-lt"/>
            <a:buAutoNum type="alphaLcPeriod"/>
          </a:pPr>
          <a:r>
            <a:rPr lang="en-US" sz="1550" kern="1200" dirty="0"/>
            <a:t>Tenant Eligibility, Selection, and Admissions Policies</a:t>
          </a:r>
        </a:p>
        <a:p>
          <a:pPr marL="230188" lvl="1" indent="-230188" algn="l" defTabSz="688975">
            <a:lnSpc>
              <a:spcPct val="90000"/>
            </a:lnSpc>
            <a:spcBef>
              <a:spcPct val="0"/>
            </a:spcBef>
            <a:spcAft>
              <a:spcPct val="20000"/>
            </a:spcAft>
            <a:buFont typeface="+mj-lt"/>
            <a:buAutoNum type="alphaLcPeriod"/>
          </a:pPr>
          <a:r>
            <a:rPr lang="en-US" sz="1550" kern="1200"/>
            <a:t>Rent Determination Policies</a:t>
          </a:r>
        </a:p>
        <a:p>
          <a:pPr marL="230188" lvl="1" indent="-230188" algn="l" defTabSz="688975">
            <a:lnSpc>
              <a:spcPct val="90000"/>
            </a:lnSpc>
            <a:spcBef>
              <a:spcPct val="0"/>
            </a:spcBef>
            <a:spcAft>
              <a:spcPct val="20000"/>
            </a:spcAft>
            <a:buFont typeface="+mj-lt"/>
            <a:buAutoNum type="alphaLcPeriod"/>
          </a:pPr>
          <a:r>
            <a:rPr lang="en-US" sz="1550" kern="1200"/>
            <a:t>PHA’s operation and Management</a:t>
          </a:r>
        </a:p>
        <a:p>
          <a:pPr marL="230188" lvl="1" indent="-230188" algn="l" defTabSz="688975">
            <a:lnSpc>
              <a:spcPct val="90000"/>
            </a:lnSpc>
            <a:spcBef>
              <a:spcPct val="0"/>
            </a:spcBef>
            <a:spcAft>
              <a:spcPct val="20000"/>
            </a:spcAft>
            <a:buFont typeface="+mj-lt"/>
            <a:buAutoNum type="alphaLcPeriod"/>
          </a:pPr>
          <a:r>
            <a:rPr lang="en-US" sz="1550" kern="1200"/>
            <a:t>PHA Grievance Procedures</a:t>
          </a:r>
        </a:p>
        <a:p>
          <a:pPr marL="230188" lvl="1" indent="-230188" algn="l" defTabSz="688975">
            <a:lnSpc>
              <a:spcPct val="90000"/>
            </a:lnSpc>
            <a:spcBef>
              <a:spcPct val="0"/>
            </a:spcBef>
            <a:spcAft>
              <a:spcPct val="20000"/>
            </a:spcAft>
            <a:buFont typeface="+mj-lt"/>
            <a:buAutoNum type="alphaLcPeriod"/>
          </a:pPr>
          <a:r>
            <a:rPr lang="en-US" sz="1550" kern="1200" dirty="0"/>
            <a:t>Statement of Capital Improvement Needed</a:t>
          </a:r>
        </a:p>
        <a:p>
          <a:pPr marL="230188" lvl="1" indent="-230188" algn="l" defTabSz="688975">
            <a:lnSpc>
              <a:spcPct val="90000"/>
            </a:lnSpc>
            <a:spcBef>
              <a:spcPct val="0"/>
            </a:spcBef>
            <a:spcAft>
              <a:spcPct val="20000"/>
            </a:spcAft>
            <a:buFont typeface="+mj-lt"/>
            <a:buAutoNum type="alphaLcPeriod"/>
          </a:pPr>
          <a:r>
            <a:rPr lang="en-US" sz="1550" kern="1200"/>
            <a:t>Any Demolition and/or Disposition</a:t>
          </a:r>
        </a:p>
        <a:p>
          <a:pPr marL="230188" lvl="1" indent="-230188" algn="l" defTabSz="688975">
            <a:lnSpc>
              <a:spcPct val="90000"/>
            </a:lnSpc>
            <a:spcBef>
              <a:spcPct val="0"/>
            </a:spcBef>
            <a:spcAft>
              <a:spcPct val="20000"/>
            </a:spcAft>
            <a:buFont typeface="+mj-lt"/>
            <a:buAutoNum type="alphaLcPeriod"/>
          </a:pPr>
          <a:r>
            <a:rPr lang="en-US" sz="1550" kern="1200" dirty="0"/>
            <a:t>Developments Designated as Housing for Elderly Families, Families with Disabilities, or Mixed </a:t>
          </a:r>
        </a:p>
        <a:p>
          <a:pPr marL="230188" lvl="1" indent="-230188" algn="l" defTabSz="688975">
            <a:lnSpc>
              <a:spcPct val="90000"/>
            </a:lnSpc>
            <a:spcBef>
              <a:spcPct val="0"/>
            </a:spcBef>
            <a:spcAft>
              <a:spcPct val="20000"/>
            </a:spcAft>
            <a:buFont typeface="+mj-lt"/>
            <a:buAutoNum type="alphaLcPeriod"/>
          </a:pPr>
          <a:r>
            <a:rPr lang="en-US" sz="1550" kern="1200"/>
            <a:t>Conversion of public housing to tenant-based assistance</a:t>
          </a:r>
        </a:p>
        <a:p>
          <a:pPr marL="230188" lvl="1" indent="-230188" algn="l" defTabSz="688975">
            <a:lnSpc>
              <a:spcPct val="90000"/>
            </a:lnSpc>
            <a:spcBef>
              <a:spcPct val="0"/>
            </a:spcBef>
            <a:spcAft>
              <a:spcPct val="20000"/>
            </a:spcAft>
            <a:buFont typeface="+mj-lt"/>
            <a:buAutoNum type="alphaLcPeriod"/>
          </a:pPr>
          <a:r>
            <a:rPr lang="en-US" sz="1550" kern="1200"/>
            <a:t>Homeownership Programs Administered by the PHA</a:t>
          </a:r>
        </a:p>
        <a:p>
          <a:pPr marL="230188" lvl="1" indent="-230188" algn="l" defTabSz="688975">
            <a:lnSpc>
              <a:spcPct val="90000"/>
            </a:lnSpc>
            <a:spcBef>
              <a:spcPct val="0"/>
            </a:spcBef>
            <a:spcAft>
              <a:spcPct val="20000"/>
            </a:spcAft>
            <a:buFont typeface="+mj-lt"/>
            <a:buAutoNum type="alphaLcPeriod"/>
          </a:pPr>
          <a:r>
            <a:rPr lang="en-US" sz="1550" kern="1200"/>
            <a:t>PHA's Community Service and Self-Sufficiency Programs.</a:t>
          </a:r>
        </a:p>
        <a:p>
          <a:pPr marL="230188" lvl="1" indent="-230188" algn="l" defTabSz="688975">
            <a:lnSpc>
              <a:spcPct val="90000"/>
            </a:lnSpc>
            <a:spcBef>
              <a:spcPct val="0"/>
            </a:spcBef>
            <a:spcAft>
              <a:spcPct val="20000"/>
            </a:spcAft>
            <a:buFont typeface="+mj-lt"/>
            <a:buAutoNum type="alphaLcPeriod"/>
          </a:pPr>
          <a:r>
            <a:rPr lang="en-US" sz="1550" kern="1200"/>
            <a:t>PHA's Safety and Crime Prevention Measures</a:t>
          </a:r>
        </a:p>
        <a:p>
          <a:pPr marL="230188" lvl="1" indent="-230188" algn="l" defTabSz="688975">
            <a:lnSpc>
              <a:spcPct val="90000"/>
            </a:lnSpc>
            <a:spcBef>
              <a:spcPct val="0"/>
            </a:spcBef>
            <a:spcAft>
              <a:spcPct val="20000"/>
            </a:spcAft>
            <a:buFont typeface="+mj-lt"/>
            <a:buAutoNum type="alphaLcPeriod"/>
          </a:pPr>
          <a:r>
            <a:rPr lang="en-US" sz="1550" kern="1200"/>
            <a:t>PHA's Policies and Rules Regarding Ownership of Pets in Public Housing</a:t>
          </a:r>
        </a:p>
        <a:p>
          <a:pPr marL="230188" lvl="1" indent="-230188" algn="l" defTabSz="688975">
            <a:lnSpc>
              <a:spcPct val="90000"/>
            </a:lnSpc>
            <a:spcBef>
              <a:spcPct val="0"/>
            </a:spcBef>
            <a:spcAft>
              <a:spcPct val="20000"/>
            </a:spcAft>
            <a:buFont typeface="+mj-lt"/>
            <a:buAutoNum type="alphaLcPeriod"/>
          </a:pPr>
          <a:r>
            <a:rPr lang="en-US" sz="1550" kern="1200"/>
            <a:t>Civil Rights Certification</a:t>
          </a:r>
        </a:p>
        <a:p>
          <a:pPr marL="230188" lvl="1" indent="-230188" algn="l" defTabSz="688975">
            <a:lnSpc>
              <a:spcPct val="90000"/>
            </a:lnSpc>
            <a:spcBef>
              <a:spcPct val="0"/>
            </a:spcBef>
            <a:spcAft>
              <a:spcPct val="20000"/>
            </a:spcAft>
            <a:buFont typeface="+mj-lt"/>
            <a:buAutoNum type="alphaLcPeriod"/>
          </a:pPr>
          <a:r>
            <a:rPr lang="en-US" sz="1550" kern="1200" dirty="0"/>
            <a:t>Recent results of PHA's fiscal year audit</a:t>
          </a:r>
        </a:p>
        <a:p>
          <a:pPr marL="230188" lvl="1" indent="-230188" algn="l" defTabSz="688975">
            <a:lnSpc>
              <a:spcPct val="90000"/>
            </a:lnSpc>
            <a:spcBef>
              <a:spcPct val="0"/>
            </a:spcBef>
            <a:spcAft>
              <a:spcPct val="20000"/>
            </a:spcAft>
            <a:buFont typeface="+mj-lt"/>
            <a:buAutoNum type="alphaLcPeriod"/>
          </a:pPr>
          <a:r>
            <a:rPr lang="en-US" sz="1550" kern="1200"/>
            <a:t>A Statement of Asset Management</a:t>
          </a:r>
        </a:p>
      </dsp:txBody>
      <dsp:txXfrm>
        <a:off x="0" y="434483"/>
        <a:ext cx="8210550" cy="44162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206E6-0DF3-49B7-BE71-FE8F29A4727E}">
      <dsp:nvSpPr>
        <dsp:cNvPr id="0" name=""/>
        <dsp:cNvSpPr/>
      </dsp:nvSpPr>
      <dsp:spPr>
        <a:xfrm>
          <a:off x="0" y="9691"/>
          <a:ext cx="8210550" cy="444664"/>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mj-lt"/>
            <a:buNone/>
          </a:pPr>
          <a:r>
            <a:rPr lang="en-US" sz="2400" b="0" kern="1200" dirty="0"/>
            <a:t>Components</a:t>
          </a:r>
        </a:p>
      </dsp:txBody>
      <dsp:txXfrm>
        <a:off x="21707" y="31398"/>
        <a:ext cx="8167136" cy="401250"/>
      </dsp:txXfrm>
    </dsp:sp>
    <dsp:sp modelId="{333537EE-34C3-40CA-B8A7-4DC138F3FA18}">
      <dsp:nvSpPr>
        <dsp:cNvPr id="0" name=""/>
        <dsp:cNvSpPr/>
      </dsp:nvSpPr>
      <dsp:spPr>
        <a:xfrm>
          <a:off x="0" y="578407"/>
          <a:ext cx="8210550" cy="3439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85" tIns="22860" rIns="128016" bIns="22860" numCol="1" spcCol="1270" anchor="t" anchorCtr="0">
          <a:noAutofit/>
        </a:bodyPr>
        <a:lstStyle/>
        <a:p>
          <a:pPr marL="230188" lvl="1" indent="-230188" algn="l" defTabSz="800100">
            <a:lnSpc>
              <a:spcPct val="90000"/>
            </a:lnSpc>
            <a:spcBef>
              <a:spcPct val="0"/>
            </a:spcBef>
            <a:spcAft>
              <a:spcPct val="20000"/>
            </a:spcAft>
            <a:buFont typeface="+mj-lt"/>
            <a:buNone/>
          </a:pPr>
          <a:r>
            <a:rPr lang="en-US" sz="1800" kern="1200" dirty="0"/>
            <a:t>A. PHA Information				</a:t>
          </a:r>
        </a:p>
        <a:p>
          <a:pPr marL="230188" lvl="1" indent="-230188" algn="l" defTabSz="800100">
            <a:lnSpc>
              <a:spcPct val="90000"/>
            </a:lnSpc>
            <a:spcBef>
              <a:spcPct val="0"/>
            </a:spcBef>
            <a:spcAft>
              <a:spcPct val="20000"/>
            </a:spcAft>
            <a:buFont typeface="+mj-lt"/>
            <a:buNone/>
          </a:pPr>
          <a:r>
            <a:rPr lang="en-US" sz="1800" kern="1200" dirty="0"/>
            <a:t>B. Plan Elements</a:t>
          </a:r>
        </a:p>
        <a:p>
          <a:pPr marL="230188" lvl="2" indent="-230188" algn="l" defTabSz="800100">
            <a:lnSpc>
              <a:spcPct val="90000"/>
            </a:lnSpc>
            <a:spcBef>
              <a:spcPct val="0"/>
            </a:spcBef>
            <a:spcAft>
              <a:spcPct val="20000"/>
            </a:spcAft>
            <a:buFont typeface="+mj-lt"/>
            <a:buNone/>
          </a:pPr>
          <a:r>
            <a:rPr lang="en-US" sz="1800" kern="1200" dirty="0"/>
            <a:t>	1. Mission</a:t>
          </a:r>
        </a:p>
        <a:p>
          <a:pPr marL="230188" lvl="3" indent="-230188" algn="l" defTabSz="800100">
            <a:lnSpc>
              <a:spcPct val="90000"/>
            </a:lnSpc>
            <a:spcBef>
              <a:spcPct val="0"/>
            </a:spcBef>
            <a:spcAft>
              <a:spcPct val="20000"/>
            </a:spcAft>
            <a:buFont typeface="+mj-lt"/>
            <a:buNone/>
          </a:pPr>
          <a:r>
            <a:rPr lang="en-US" sz="1800" kern="1200" dirty="0"/>
            <a:t>	2. Goals and Objectives	</a:t>
          </a:r>
        </a:p>
        <a:p>
          <a:pPr marL="230188" lvl="4" indent="-230188" algn="l" defTabSz="800100">
            <a:lnSpc>
              <a:spcPct val="90000"/>
            </a:lnSpc>
            <a:spcBef>
              <a:spcPct val="0"/>
            </a:spcBef>
            <a:spcAft>
              <a:spcPct val="20000"/>
            </a:spcAft>
            <a:buFont typeface="+mj-lt"/>
            <a:buNone/>
          </a:pPr>
          <a:r>
            <a:rPr lang="en-US" sz="1800" kern="1200" dirty="0"/>
            <a:t>	3. Progress Report</a:t>
          </a:r>
        </a:p>
        <a:p>
          <a:pPr marL="230188" lvl="5" indent="-230188" algn="l" defTabSz="800100">
            <a:lnSpc>
              <a:spcPct val="90000"/>
            </a:lnSpc>
            <a:spcBef>
              <a:spcPct val="0"/>
            </a:spcBef>
            <a:spcAft>
              <a:spcPct val="20000"/>
            </a:spcAft>
            <a:buFont typeface="+mj-lt"/>
            <a:buNone/>
          </a:pPr>
          <a:r>
            <a:rPr lang="en-US" sz="1800" kern="1200" dirty="0"/>
            <a:t>	4. Violence Against Women (VAWA) Goals</a:t>
          </a:r>
        </a:p>
        <a:p>
          <a:pPr marL="230188" lvl="5" indent="-230188" algn="l" defTabSz="800100">
            <a:lnSpc>
              <a:spcPct val="90000"/>
            </a:lnSpc>
            <a:spcBef>
              <a:spcPct val="0"/>
            </a:spcBef>
            <a:spcAft>
              <a:spcPct val="20000"/>
            </a:spcAft>
            <a:buFont typeface="+mj-lt"/>
            <a:buNone/>
          </a:pPr>
          <a:r>
            <a:rPr lang="en-US" sz="1800" kern="1200" dirty="0"/>
            <a:t>C. </a:t>
          </a:r>
          <a:r>
            <a:rPr lang="en-US" sz="1800" b="0" i="0" kern="1200" dirty="0"/>
            <a:t>Other Document and/or Certification Requirements</a:t>
          </a:r>
          <a:endParaRPr lang="en-US" sz="1800" kern="1200" dirty="0"/>
        </a:p>
        <a:p>
          <a:pPr marL="230188" lvl="4" indent="-230188" algn="l" defTabSz="800100">
            <a:lnSpc>
              <a:spcPct val="90000"/>
            </a:lnSpc>
            <a:spcBef>
              <a:spcPct val="0"/>
            </a:spcBef>
            <a:spcAft>
              <a:spcPct val="20000"/>
            </a:spcAft>
            <a:buFont typeface="+mj-lt"/>
            <a:buNone/>
          </a:pPr>
          <a:r>
            <a:rPr lang="fr-FR" sz="1800" kern="1200" dirty="0"/>
            <a:t> 	1. </a:t>
          </a:r>
          <a:r>
            <a:rPr lang="fr-FR" sz="1800" kern="1200" dirty="0" err="1"/>
            <a:t>Significant</a:t>
          </a:r>
          <a:r>
            <a:rPr lang="fr-FR" sz="1800" kern="1200" dirty="0"/>
            <a:t> </a:t>
          </a:r>
          <a:r>
            <a:rPr lang="fr-FR" sz="1800" kern="1200" dirty="0" err="1"/>
            <a:t>Amendment</a:t>
          </a:r>
          <a:r>
            <a:rPr lang="fr-FR" sz="1800" kern="1200" dirty="0"/>
            <a:t> or Modification</a:t>
          </a:r>
          <a:endParaRPr lang="en-US" sz="1800" kern="1200" dirty="0"/>
        </a:p>
        <a:p>
          <a:pPr marL="230188" lvl="3" indent="-230188" algn="l" defTabSz="800100">
            <a:lnSpc>
              <a:spcPct val="90000"/>
            </a:lnSpc>
            <a:spcBef>
              <a:spcPct val="0"/>
            </a:spcBef>
            <a:spcAft>
              <a:spcPct val="20000"/>
            </a:spcAft>
            <a:buFont typeface="+mj-lt"/>
            <a:buNone/>
          </a:pPr>
          <a:r>
            <a:rPr lang="en-US" sz="1800" kern="1200" dirty="0"/>
            <a:t> 	2. Resident Advisory Board (RAB) Comments</a:t>
          </a:r>
        </a:p>
        <a:p>
          <a:pPr marL="230188" lvl="2" indent="-230188" algn="l" defTabSz="800100">
            <a:lnSpc>
              <a:spcPct val="90000"/>
            </a:lnSpc>
            <a:spcBef>
              <a:spcPct val="0"/>
            </a:spcBef>
            <a:spcAft>
              <a:spcPct val="20000"/>
            </a:spcAft>
            <a:buFont typeface="+mj-lt"/>
            <a:buNone/>
          </a:pPr>
          <a:r>
            <a:rPr lang="en-US" sz="1800" kern="1200" dirty="0"/>
            <a:t> 	3. Certification by State or Local Officials</a:t>
          </a:r>
        </a:p>
        <a:p>
          <a:pPr marL="230188" lvl="2" indent="-230188" algn="l" defTabSz="800100">
            <a:lnSpc>
              <a:spcPct val="90000"/>
            </a:lnSpc>
            <a:spcBef>
              <a:spcPct val="0"/>
            </a:spcBef>
            <a:spcAft>
              <a:spcPct val="20000"/>
            </a:spcAft>
            <a:buFont typeface="+mj-lt"/>
            <a:buNone/>
          </a:pPr>
          <a:r>
            <a:rPr lang="en-US" sz="1800" kern="1200" dirty="0"/>
            <a:t>D. Affirmatively Furthering Fair Housing (AFFH)</a:t>
          </a:r>
        </a:p>
        <a:p>
          <a:pPr marL="230188" lvl="1" indent="-230188" algn="l" defTabSz="688975">
            <a:lnSpc>
              <a:spcPct val="90000"/>
            </a:lnSpc>
            <a:spcBef>
              <a:spcPct val="0"/>
            </a:spcBef>
            <a:spcAft>
              <a:spcPct val="20000"/>
            </a:spcAft>
            <a:buFont typeface="+mj-lt"/>
            <a:buNone/>
          </a:pPr>
          <a:endParaRPr lang="en-US" sz="1550" kern="1200" dirty="0"/>
        </a:p>
        <a:p>
          <a:pPr marL="230188" lvl="1" indent="-230188" algn="l" defTabSz="688975">
            <a:lnSpc>
              <a:spcPct val="90000"/>
            </a:lnSpc>
            <a:spcBef>
              <a:spcPct val="0"/>
            </a:spcBef>
            <a:spcAft>
              <a:spcPct val="20000"/>
            </a:spcAft>
            <a:buFont typeface="+mj-lt"/>
            <a:buNone/>
          </a:pPr>
          <a:endParaRPr lang="en-US" sz="1550" kern="1200" dirty="0"/>
        </a:p>
      </dsp:txBody>
      <dsp:txXfrm>
        <a:off x="0" y="578407"/>
        <a:ext cx="8210550" cy="34395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8B470-FC5D-43CD-AAF1-CC533CB1DF77}">
      <dsp:nvSpPr>
        <dsp:cNvPr id="0" name=""/>
        <dsp:cNvSpPr/>
      </dsp:nvSpPr>
      <dsp:spPr>
        <a:xfrm>
          <a:off x="44664" y="66"/>
          <a:ext cx="2861427" cy="828497"/>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a:t>What is a RAB?</a:t>
          </a:r>
        </a:p>
      </dsp:txBody>
      <dsp:txXfrm>
        <a:off x="68930" y="24332"/>
        <a:ext cx="2812895" cy="779965"/>
      </dsp:txXfrm>
    </dsp:sp>
    <dsp:sp modelId="{F40C85BD-E70F-4AC2-A856-10FC8969EF2C}">
      <dsp:nvSpPr>
        <dsp:cNvPr id="0" name=""/>
        <dsp:cNvSpPr/>
      </dsp:nvSpPr>
      <dsp:spPr>
        <a:xfrm>
          <a:off x="330807" y="828563"/>
          <a:ext cx="240085" cy="832160"/>
        </a:xfrm>
        <a:custGeom>
          <a:avLst/>
          <a:gdLst/>
          <a:ahLst/>
          <a:cxnLst/>
          <a:rect l="0" t="0" r="0" b="0"/>
          <a:pathLst>
            <a:path>
              <a:moveTo>
                <a:pt x="0" y="0"/>
              </a:moveTo>
              <a:lnTo>
                <a:pt x="0" y="832160"/>
              </a:lnTo>
              <a:lnTo>
                <a:pt x="240085" y="8321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6ADB49-9FA4-4357-9217-52B1E0824E35}">
      <dsp:nvSpPr>
        <dsp:cNvPr id="0" name=""/>
        <dsp:cNvSpPr/>
      </dsp:nvSpPr>
      <dsp:spPr>
        <a:xfrm>
          <a:off x="570892" y="945367"/>
          <a:ext cx="2289141" cy="14307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l" defTabSz="577850">
            <a:lnSpc>
              <a:spcPct val="90000"/>
            </a:lnSpc>
            <a:spcBef>
              <a:spcPct val="0"/>
            </a:spcBef>
            <a:spcAft>
              <a:spcPct val="35000"/>
            </a:spcAft>
            <a:buNone/>
          </a:pPr>
          <a:r>
            <a:rPr lang="en-US" sz="1300" kern="1200">
              <a:ea typeface="+mn-lt"/>
              <a:cs typeface="+mn-lt"/>
            </a:rPr>
            <a:t>A board or boards whose membership consists of individuals who adequately reflect and represent the residents assisted by the PHA.</a:t>
          </a:r>
          <a:endParaRPr lang="en-US" sz="1300" kern="1200"/>
        </a:p>
      </dsp:txBody>
      <dsp:txXfrm>
        <a:off x="612796" y="987271"/>
        <a:ext cx="2205333" cy="13469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8B470-FC5D-43CD-AAF1-CC533CB1DF77}">
      <dsp:nvSpPr>
        <dsp:cNvPr id="0" name=""/>
        <dsp:cNvSpPr/>
      </dsp:nvSpPr>
      <dsp:spPr>
        <a:xfrm>
          <a:off x="44664" y="65"/>
          <a:ext cx="2861427" cy="828497"/>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ea typeface="+mn-lt"/>
              <a:cs typeface="+mn-lt"/>
            </a:rPr>
            <a:t>RAB’s role</a:t>
          </a:r>
          <a:r>
            <a:rPr lang="en-US" sz="3100" kern="1200" dirty="0"/>
            <a:t>?</a:t>
          </a:r>
        </a:p>
      </dsp:txBody>
      <dsp:txXfrm>
        <a:off x="68930" y="24331"/>
        <a:ext cx="2812895" cy="779965"/>
      </dsp:txXfrm>
    </dsp:sp>
    <dsp:sp modelId="{F40C85BD-E70F-4AC2-A856-10FC8969EF2C}">
      <dsp:nvSpPr>
        <dsp:cNvPr id="0" name=""/>
        <dsp:cNvSpPr/>
      </dsp:nvSpPr>
      <dsp:spPr>
        <a:xfrm>
          <a:off x="330807" y="828563"/>
          <a:ext cx="240085" cy="832160"/>
        </a:xfrm>
        <a:custGeom>
          <a:avLst/>
          <a:gdLst/>
          <a:ahLst/>
          <a:cxnLst/>
          <a:rect l="0" t="0" r="0" b="0"/>
          <a:pathLst>
            <a:path>
              <a:moveTo>
                <a:pt x="0" y="0"/>
              </a:moveTo>
              <a:lnTo>
                <a:pt x="0" y="832160"/>
              </a:lnTo>
              <a:lnTo>
                <a:pt x="240085" y="8321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6ADB49-9FA4-4357-9217-52B1E0824E35}">
      <dsp:nvSpPr>
        <dsp:cNvPr id="0" name=""/>
        <dsp:cNvSpPr/>
      </dsp:nvSpPr>
      <dsp:spPr>
        <a:xfrm>
          <a:off x="570892" y="945366"/>
          <a:ext cx="2289141" cy="14307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kern="1200">
              <a:ea typeface="+mn-lt"/>
              <a:cs typeface="+mn-lt"/>
            </a:rPr>
            <a:t>To assist and make recommendations regarding the development of the PHA plan, and any significant amendment or modification to the PHA plan. </a:t>
          </a:r>
          <a:endParaRPr lang="en-US" sz="1400" kern="1200"/>
        </a:p>
      </dsp:txBody>
      <dsp:txXfrm>
        <a:off x="612796" y="987270"/>
        <a:ext cx="2205333" cy="13469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E0D5C-77DD-4F1B-AE9C-6EF66F360486}">
      <dsp:nvSpPr>
        <dsp:cNvPr id="0" name=""/>
        <dsp:cNvSpPr/>
      </dsp:nvSpPr>
      <dsp:spPr>
        <a:xfrm>
          <a:off x="0" y="28812"/>
          <a:ext cx="8178467" cy="1103195"/>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ts val="0"/>
            </a:spcAft>
            <a:buNone/>
          </a:pPr>
          <a:r>
            <a:rPr lang="en-US" sz="1900" kern="1200" dirty="0"/>
            <a:t>Existing jurisdiction-wide resident council that complies with the tenant participation regulations (</a:t>
          </a:r>
          <a:r>
            <a:rPr lang="en-US" sz="19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24 CFR 964</a:t>
          </a:r>
          <a:r>
            <a:rPr lang="en-US" sz="1900" kern="1200" dirty="0"/>
            <a:t>) will be appointed as the RAB(s)</a:t>
          </a:r>
        </a:p>
      </dsp:txBody>
      <dsp:txXfrm>
        <a:off x="53854" y="82666"/>
        <a:ext cx="8070759" cy="995487"/>
      </dsp:txXfrm>
    </dsp:sp>
    <dsp:sp modelId="{D90FEA1C-482A-4799-8A6C-7189B40CAA45}">
      <dsp:nvSpPr>
        <dsp:cNvPr id="0" name=""/>
        <dsp:cNvSpPr/>
      </dsp:nvSpPr>
      <dsp:spPr>
        <a:xfrm>
          <a:off x="0" y="1199661"/>
          <a:ext cx="8178467" cy="933878"/>
        </a:xfrm>
        <a:prstGeom prst="roundRect">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ts val="0"/>
            </a:spcAft>
            <a:buNone/>
          </a:pPr>
          <a:r>
            <a:rPr lang="en-US" sz="1900" kern="1200"/>
            <a:t>Jurisdiction-wide resident council does not exist, but resident councils exist that comply with the tenant participation regulations will be appointed as the RAB(s)</a:t>
          </a:r>
        </a:p>
      </dsp:txBody>
      <dsp:txXfrm>
        <a:off x="45588" y="1245249"/>
        <a:ext cx="8087291" cy="842702"/>
      </dsp:txXfrm>
    </dsp:sp>
    <dsp:sp modelId="{5D01580A-A6BE-4541-9FDD-73821A443785}">
      <dsp:nvSpPr>
        <dsp:cNvPr id="0" name=""/>
        <dsp:cNvSpPr/>
      </dsp:nvSpPr>
      <dsp:spPr>
        <a:xfrm>
          <a:off x="0" y="2177165"/>
          <a:ext cx="8178467" cy="1220360"/>
        </a:xfrm>
        <a:prstGeom prst="roundRect">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 PHA with a significant sized tenant-based assistance program (TBRA is 20% or more of assisted households) shall assure RAB has reasonable tenant-based family representation</a:t>
          </a:r>
        </a:p>
      </dsp:txBody>
      <dsp:txXfrm>
        <a:off x="59573" y="2236738"/>
        <a:ext cx="8059321" cy="1101214"/>
      </dsp:txXfrm>
    </dsp:sp>
    <dsp:sp modelId="{EC2FC3CD-0D9D-4C5C-8B26-04A05596FF3C}">
      <dsp:nvSpPr>
        <dsp:cNvPr id="0" name=""/>
        <dsp:cNvSpPr/>
      </dsp:nvSpPr>
      <dsp:spPr>
        <a:xfrm>
          <a:off x="0" y="3463766"/>
          <a:ext cx="8178467" cy="612048"/>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PHA shall appoint RAB(s) if a Resident Council does not exist</a:t>
          </a:r>
        </a:p>
      </dsp:txBody>
      <dsp:txXfrm>
        <a:off x="29878" y="3493644"/>
        <a:ext cx="8118711" cy="552292"/>
      </dsp:txXfrm>
    </dsp:sp>
    <dsp:sp modelId="{FFDF0636-C1A0-4D80-B72C-60CE86F16A27}">
      <dsp:nvSpPr>
        <dsp:cNvPr id="0" name=""/>
        <dsp:cNvSpPr/>
      </dsp:nvSpPr>
      <dsp:spPr>
        <a:xfrm>
          <a:off x="0" y="4075815"/>
          <a:ext cx="8178467"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666"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p>
      </dsp:txBody>
      <dsp:txXfrm>
        <a:off x="0" y="4075815"/>
        <a:ext cx="8178467" cy="380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78FFA-BD87-46D2-B058-786C31518DAA}">
      <dsp:nvSpPr>
        <dsp:cNvPr id="0" name=""/>
        <dsp:cNvSpPr/>
      </dsp:nvSpPr>
      <dsp:spPr>
        <a:xfrm>
          <a:off x="0" y="0"/>
          <a:ext cx="7886700" cy="930587"/>
        </a:xfrm>
        <a:prstGeom prst="roundRect">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kern="1200" dirty="0"/>
            <a:t>Public Hearing:</a:t>
          </a:r>
          <a:endParaRPr lang="en-US" sz="3800" kern="1200" dirty="0"/>
        </a:p>
      </dsp:txBody>
      <dsp:txXfrm>
        <a:off x="45428" y="45428"/>
        <a:ext cx="7795844" cy="839731"/>
      </dsp:txXfrm>
    </dsp:sp>
    <dsp:sp modelId="{344A9052-4C63-403D-814C-78C65112927E}">
      <dsp:nvSpPr>
        <dsp:cNvPr id="0" name=""/>
        <dsp:cNvSpPr/>
      </dsp:nvSpPr>
      <dsp:spPr>
        <a:xfrm>
          <a:off x="0" y="935655"/>
          <a:ext cx="7886700" cy="281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a:t>The PHA must invite public comment regarding a proposed PHA Plan and conduct a public hearing to discuss it. </a:t>
          </a:r>
        </a:p>
        <a:p>
          <a:pPr marL="285750" lvl="1" indent="-285750" algn="l" defTabSz="1377950">
            <a:lnSpc>
              <a:spcPct val="90000"/>
            </a:lnSpc>
            <a:spcBef>
              <a:spcPct val="0"/>
            </a:spcBef>
            <a:spcAft>
              <a:spcPct val="20000"/>
            </a:spcAft>
            <a:buChar char="•"/>
          </a:pPr>
          <a:r>
            <a:rPr lang="en-US" sz="3100" kern="1200"/>
            <a:t>The hearing must be conducted at a location that is convenient to the PHA residents.</a:t>
          </a:r>
        </a:p>
      </dsp:txBody>
      <dsp:txXfrm>
        <a:off x="0" y="935655"/>
        <a:ext cx="7886700" cy="2815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70431-2E1A-487B-86CA-2C8FBB49DB16}">
      <dsp:nvSpPr>
        <dsp:cNvPr id="0" name=""/>
        <dsp:cNvSpPr/>
      </dsp:nvSpPr>
      <dsp:spPr>
        <a:xfrm>
          <a:off x="0" y="8626"/>
          <a:ext cx="7886700" cy="1271176"/>
        </a:xfrm>
        <a:prstGeom prst="rect">
          <a:avLst/>
        </a:prstGeom>
        <a:solidFill>
          <a:srgbClr val="2E75B6"/>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u="none" kern="1200" dirty="0"/>
            <a:t>Not later than 45 days before the public hearing is to take place, the PHA must:</a:t>
          </a:r>
        </a:p>
      </dsp:txBody>
      <dsp:txXfrm>
        <a:off x="0" y="8626"/>
        <a:ext cx="7886700" cy="1271176"/>
      </dsp:txXfrm>
    </dsp:sp>
    <dsp:sp modelId="{1A70262D-BE9F-4B22-BA38-8AB3A451DD88}">
      <dsp:nvSpPr>
        <dsp:cNvPr id="0" name=""/>
        <dsp:cNvSpPr/>
      </dsp:nvSpPr>
      <dsp:spPr>
        <a:xfrm>
          <a:off x="0" y="1175133"/>
          <a:ext cx="2626332" cy="271589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rPr>
            <a:t>Make the proposed PHA Plan(s) and all attachments </a:t>
          </a:r>
          <a:r>
            <a:rPr lang="en-US" sz="2000" b="1" kern="1200" dirty="0">
              <a:latin typeface="+mn-lt"/>
            </a:rPr>
            <a:t>available for the public</a:t>
          </a:r>
          <a:r>
            <a:rPr lang="en-US" sz="2000" kern="1200" dirty="0">
              <a:latin typeface="+mn-lt"/>
            </a:rPr>
            <a:t> at the principal office of the PHA during normal business hours</a:t>
          </a:r>
        </a:p>
      </dsp:txBody>
      <dsp:txXfrm>
        <a:off x="0" y="1175133"/>
        <a:ext cx="2626332" cy="2715893"/>
      </dsp:txXfrm>
    </dsp:sp>
    <dsp:sp modelId="{36DC27EA-E441-4C1C-9FC7-D95A7A34658F}">
      <dsp:nvSpPr>
        <dsp:cNvPr id="0" name=""/>
        <dsp:cNvSpPr/>
      </dsp:nvSpPr>
      <dsp:spPr>
        <a:xfrm>
          <a:off x="2630183" y="1175133"/>
          <a:ext cx="2626332" cy="271589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Publish a notice </a:t>
          </a:r>
          <a:r>
            <a:rPr lang="en-US" sz="2000" b="0" kern="1200" dirty="0"/>
            <a:t>where information/documents are </a:t>
          </a:r>
          <a:r>
            <a:rPr lang="en-US" sz="2000" kern="1200" dirty="0"/>
            <a:t>available and include the date, time and location of the public hearing</a:t>
          </a:r>
        </a:p>
      </dsp:txBody>
      <dsp:txXfrm>
        <a:off x="2630183" y="1175133"/>
        <a:ext cx="2626332" cy="2715893"/>
      </dsp:txXfrm>
    </dsp:sp>
    <dsp:sp modelId="{7C4706FA-8B9D-4E6A-9E6F-B0EFAF6A1949}">
      <dsp:nvSpPr>
        <dsp:cNvPr id="0" name=""/>
        <dsp:cNvSpPr/>
      </dsp:nvSpPr>
      <dsp:spPr>
        <a:xfrm>
          <a:off x="5256516" y="1175133"/>
          <a:ext cx="2626332" cy="2723059"/>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Conduct reasonable outreach </a:t>
          </a:r>
          <a:r>
            <a:rPr lang="en-US" sz="2000" kern="1200"/>
            <a:t>activities to encourage broad public participation in the PHA plans</a:t>
          </a:r>
        </a:p>
      </dsp:txBody>
      <dsp:txXfrm>
        <a:off x="5256516" y="1175133"/>
        <a:ext cx="2626332" cy="2723059"/>
      </dsp:txXfrm>
    </dsp:sp>
    <dsp:sp modelId="{CC843A3B-0E7D-4E4E-A242-EE9D26B57B3C}">
      <dsp:nvSpPr>
        <dsp:cNvPr id="0" name=""/>
        <dsp:cNvSpPr/>
      </dsp:nvSpPr>
      <dsp:spPr>
        <a:xfrm>
          <a:off x="0" y="3919970"/>
          <a:ext cx="7886700" cy="294915"/>
        </a:xfrm>
        <a:prstGeom prst="rect">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A88E7-9A45-4847-A892-75B9C333611A}">
      <dsp:nvSpPr>
        <dsp:cNvPr id="0" name=""/>
        <dsp:cNvSpPr/>
      </dsp:nvSpPr>
      <dsp:spPr>
        <a:xfrm>
          <a:off x="0" y="59138"/>
          <a:ext cx="7886700" cy="623610"/>
        </a:xfrm>
        <a:prstGeom prst="roundRect">
          <a:avLst/>
        </a:prstGeom>
        <a:solidFill>
          <a:srgbClr val="2E75B6"/>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Submission Type: Initial vs Revised Submission</a:t>
          </a:r>
        </a:p>
      </dsp:txBody>
      <dsp:txXfrm>
        <a:off x="30442" y="89580"/>
        <a:ext cx="7825816" cy="562726"/>
      </dsp:txXfrm>
    </dsp:sp>
    <dsp:sp modelId="{0EBCA87F-37AD-4CAA-9C5C-539FE02B9321}">
      <dsp:nvSpPr>
        <dsp:cNvPr id="0" name=""/>
        <dsp:cNvSpPr/>
      </dsp:nvSpPr>
      <dsp:spPr>
        <a:xfrm>
          <a:off x="0" y="757629"/>
          <a:ext cx="7886700" cy="623610"/>
        </a:xfrm>
        <a:prstGeom prst="roundRect">
          <a:avLst/>
        </a:prstGeom>
        <a:solidFill>
          <a:srgbClr val="2E75B6"/>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Availability of Information </a:t>
          </a:r>
        </a:p>
      </dsp:txBody>
      <dsp:txXfrm>
        <a:off x="30442" y="788071"/>
        <a:ext cx="7825816" cy="562726"/>
      </dsp:txXfrm>
    </dsp:sp>
    <dsp:sp modelId="{E0F6CFB4-D0C3-4E9F-AA9F-8C5B44B2B6E6}">
      <dsp:nvSpPr>
        <dsp:cNvPr id="0" name=""/>
        <dsp:cNvSpPr/>
      </dsp:nvSpPr>
      <dsp:spPr>
        <a:xfrm>
          <a:off x="0" y="1381239"/>
          <a:ext cx="7886700" cy="158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Must: include at each AMP and PHA main/central office</a:t>
          </a:r>
        </a:p>
        <a:p>
          <a:pPr marL="228600" lvl="1" indent="-228600" algn="l" defTabSz="889000">
            <a:lnSpc>
              <a:spcPct val="90000"/>
            </a:lnSpc>
            <a:spcBef>
              <a:spcPct val="0"/>
            </a:spcBef>
            <a:spcAft>
              <a:spcPct val="20000"/>
            </a:spcAft>
            <a:buChar char="•"/>
          </a:pPr>
          <a:r>
            <a:rPr lang="en-US" sz="2000" kern="1200"/>
            <a:t>Must: provide info on how public may obtain additional info on PHA policies (Annual Plan)</a:t>
          </a:r>
        </a:p>
        <a:p>
          <a:pPr marL="228600" lvl="1" indent="-228600" algn="l" defTabSz="889000" rtl="0">
            <a:lnSpc>
              <a:spcPct val="90000"/>
            </a:lnSpc>
            <a:spcBef>
              <a:spcPct val="0"/>
            </a:spcBef>
            <a:spcAft>
              <a:spcPct val="20000"/>
            </a:spcAft>
            <a:buChar char="•"/>
          </a:pPr>
          <a:r>
            <a:rPr lang="en-US" sz="2000" kern="1200" dirty="0"/>
            <a:t>Best Practice: Post to PHA website</a:t>
          </a:r>
          <a:r>
            <a:rPr lang="en-US" sz="2000" kern="1200" dirty="0">
              <a:latin typeface="Calibri Light" panose="020F0302020204030204"/>
            </a:rPr>
            <a:t>,</a:t>
          </a:r>
          <a:r>
            <a:rPr lang="en-US" sz="2000" kern="1200" dirty="0"/>
            <a:t> Social Media Accounts</a:t>
          </a:r>
          <a:r>
            <a:rPr lang="en-US" sz="2000" kern="1200" dirty="0">
              <a:latin typeface="Calibri Light" panose="020F0302020204030204"/>
            </a:rPr>
            <a:t>, </a:t>
          </a:r>
          <a:r>
            <a:rPr lang="en-US" sz="2000" kern="1200" dirty="0">
              <a:latin typeface="Calibri" panose="020F0502020204030204" pitchFamily="34" charset="0"/>
              <a:ea typeface="Calibri" panose="020F0502020204030204" pitchFamily="34" charset="0"/>
              <a:cs typeface="Calibri" panose="020F0502020204030204" pitchFamily="34" charset="0"/>
            </a:rPr>
            <a:t>Newsletters</a:t>
          </a:r>
        </a:p>
      </dsp:txBody>
      <dsp:txXfrm>
        <a:off x="0" y="1381239"/>
        <a:ext cx="7886700" cy="1587690"/>
      </dsp:txXfrm>
    </dsp:sp>
    <dsp:sp modelId="{9824C8A7-E51E-4270-9DED-4AC8EE8AF19A}">
      <dsp:nvSpPr>
        <dsp:cNvPr id="0" name=""/>
        <dsp:cNvSpPr/>
      </dsp:nvSpPr>
      <dsp:spPr>
        <a:xfrm>
          <a:off x="0" y="2968929"/>
          <a:ext cx="7886700" cy="623610"/>
        </a:xfrm>
        <a:prstGeom prst="roundRect">
          <a:avLst/>
        </a:prstGeom>
        <a:solidFill>
          <a:srgbClr val="2E75B6"/>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PHA Consortia</a:t>
          </a:r>
        </a:p>
      </dsp:txBody>
      <dsp:txXfrm>
        <a:off x="30442" y="2999371"/>
        <a:ext cx="7825816" cy="562726"/>
      </dsp:txXfrm>
    </dsp:sp>
    <dsp:sp modelId="{0EB424E5-A2B2-401C-824B-72EE06648BAB}">
      <dsp:nvSpPr>
        <dsp:cNvPr id="0" name=""/>
        <dsp:cNvSpPr/>
      </dsp:nvSpPr>
      <dsp:spPr>
        <a:xfrm>
          <a:off x="0" y="3592539"/>
          <a:ext cx="7886700"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Most agencies – N/A</a:t>
          </a:r>
        </a:p>
        <a:p>
          <a:pPr marL="228600" lvl="1" indent="-228600" algn="l" defTabSz="889000">
            <a:lnSpc>
              <a:spcPct val="90000"/>
            </a:lnSpc>
            <a:spcBef>
              <a:spcPct val="0"/>
            </a:spcBef>
            <a:spcAft>
              <a:spcPct val="20000"/>
            </a:spcAft>
            <a:buChar char="•"/>
          </a:pPr>
          <a:r>
            <a:rPr lang="en-US" sz="2000" kern="1200"/>
            <a:t>One PHA Plan submitted on behalf of Consortia (Lead Agency)</a:t>
          </a:r>
        </a:p>
      </dsp:txBody>
      <dsp:txXfrm>
        <a:off x="0" y="3592539"/>
        <a:ext cx="7886700" cy="6996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739133-CB17-440D-853B-076DD840F1D8}"/>
              </a:ext>
            </a:extLst>
          </p:cNvPr>
          <p:cNvSpPr>
            <a:spLocks noGrp="1"/>
          </p:cNvSpPr>
          <p:nvPr>
            <p:ph type="hdr" sz="quarter"/>
          </p:nvPr>
        </p:nvSpPr>
        <p:spPr>
          <a:xfrm>
            <a:off x="0" y="0"/>
            <a:ext cx="1060768" cy="128532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952754-E72A-44B4-8BC9-E394955BBE60}"/>
              </a:ext>
            </a:extLst>
          </p:cNvPr>
          <p:cNvSpPr>
            <a:spLocks noGrp="1"/>
          </p:cNvSpPr>
          <p:nvPr>
            <p:ph type="dt" sz="quarter" idx="1"/>
          </p:nvPr>
        </p:nvSpPr>
        <p:spPr>
          <a:xfrm>
            <a:off x="1386591" y="0"/>
            <a:ext cx="1060768" cy="1285320"/>
          </a:xfrm>
          <a:prstGeom prst="rect">
            <a:avLst/>
          </a:prstGeom>
        </p:spPr>
        <p:txBody>
          <a:bodyPr vert="horz" lIns="91440" tIns="45720" rIns="91440" bIns="45720" rtlCol="0"/>
          <a:lstStyle>
            <a:lvl1pPr algn="r">
              <a:defRPr sz="1200"/>
            </a:lvl1pPr>
          </a:lstStyle>
          <a:p>
            <a:fld id="{61A64283-6A57-4EDA-B692-76041F433C01}" type="datetimeFigureOut">
              <a:rPr lang="en-US" smtClean="0"/>
              <a:t>10/30/2023</a:t>
            </a:fld>
            <a:endParaRPr lang="en-US"/>
          </a:p>
        </p:txBody>
      </p:sp>
      <p:sp>
        <p:nvSpPr>
          <p:cNvPr id="4" name="Footer Placeholder 3">
            <a:extLst>
              <a:ext uri="{FF2B5EF4-FFF2-40B4-BE49-F238E27FC236}">
                <a16:creationId xmlns:a16="http://schemas.microsoft.com/office/drawing/2014/main" id="{E679D11E-C34C-4153-B48A-D96EC7ECB8C0}"/>
              </a:ext>
            </a:extLst>
          </p:cNvPr>
          <p:cNvSpPr>
            <a:spLocks noGrp="1"/>
          </p:cNvSpPr>
          <p:nvPr>
            <p:ph type="ftr" sz="quarter" idx="2"/>
          </p:nvPr>
        </p:nvSpPr>
        <p:spPr>
          <a:xfrm>
            <a:off x="0" y="24332115"/>
            <a:ext cx="1060768" cy="128531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B5B7FCF-B5DC-496B-95F5-0325BBD20D5D}"/>
              </a:ext>
            </a:extLst>
          </p:cNvPr>
          <p:cNvSpPr>
            <a:spLocks noGrp="1"/>
          </p:cNvSpPr>
          <p:nvPr>
            <p:ph type="sldNum" sz="quarter" idx="3"/>
          </p:nvPr>
        </p:nvSpPr>
        <p:spPr>
          <a:xfrm>
            <a:off x="1386591" y="24332115"/>
            <a:ext cx="1060768" cy="1285318"/>
          </a:xfrm>
          <a:prstGeom prst="rect">
            <a:avLst/>
          </a:prstGeom>
        </p:spPr>
        <p:txBody>
          <a:bodyPr vert="horz" lIns="91440" tIns="45720" rIns="91440" bIns="45720" rtlCol="0" anchor="b"/>
          <a:lstStyle>
            <a:lvl1pPr algn="r">
              <a:defRPr sz="1200"/>
            </a:lvl1pPr>
          </a:lstStyle>
          <a:p>
            <a:fld id="{1E6A24E1-2605-4F8B-9918-AAE961BF3E91}" type="slidenum">
              <a:rPr lang="en-US" smtClean="0"/>
              <a:t>‹#›</a:t>
            </a:fld>
            <a:endParaRPr lang="en-US"/>
          </a:p>
        </p:txBody>
      </p:sp>
    </p:spTree>
    <p:extLst>
      <p:ext uri="{BB962C8B-B14F-4D97-AF65-F5344CB8AC3E}">
        <p14:creationId xmlns:p14="http://schemas.microsoft.com/office/powerpoint/2010/main" val="426897590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18:11:29.4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18 93,'-2'-1,"1"-1,-1 1,1-1,-1 1,1-1,0 0,0 1,0-1,0 0,0 0,1 0,-1 0,0 0,1 0,-1 0,1 0,0 0,0 0,0 0,0 0,0 0,0 0,0 0,1 0,0-2,0 2,0-1,0 1,1 0,-1 0,0 0,1 0,0 1,-1-1,1 0,0 1,0-1,0 1,0-1,0 1,1 0,-1 0,0 0,0 0,1 1,3-2,23-2,1 1,-1 1,1 2,36 3,10 0,3-4,69 3,-127 1,41 12,-27-7,-32-6,1-1,-1 0,1 1,-1 0,0-1,0 1,0 1,0-1,0 0,0 1,-1-1,1 1,-1 0,0 0,4 6,-4-6,1 1,0 0,-1-1,1 0,1 0,-1 0,0 0,1 0,-1 0,9 3,-3-2,0-1,1-1,-1 0,1 0,0-1,13 1,63-5,-34 0,377 2,-406 3,1 1,-1 0,-1 2,35 11,-32-8,0-2,0 0,35 2,262-6,-157-4,548 2,-689 1,0 2,37 7,-33-4,35 2,-28-6,-5-1,48 9,-32-2,88 3,49-12,-62-1,993 2,-1102-1,-1-1,1 0,-1 0,0-1,0-1,0 1,15-9,-14 7,1 0,-1 0,2 1,-1 1,17-3,146 4,-94 4,-67-1,0 1,0 0,23 7,24 3,-36-7,0 0,39 14,-42-11,-1-1,1-2,45 6,64-11,22 0,-58 17,-49-7,2-1,-14-1,0-2,46 1,491-6,-259-3,-222 4,102-4,-124-11,-50 8,0 1,19-1,211 3,-129 4,-96-2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18:13:06.2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0,'2883'0,"-2858"0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18:13:12.5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32,'2541'0,"-2517"-1,0-1,37-9,-33 5,35-2,7 4,89 8,5 23,-117-16,1-3,65 3,-74-11,-21-1,-1 1,1 1,0 1,30 6,-22-1,1-2,-1-1,38 1,83-6,-55-1,1164 2,-1234-1,-1-1,36-9,14-1,7-3,-55 10,1 0,23-1,61-8,-74 7,52-2,-58 9,-4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18:12:05.3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57,'0'-2,"0"0,0 0,0 0,1 0,-1 0,1 0,-1 0,1 0,0 0,-1 0,1 0,0 0,0 0,1 1,-1-1,0 0,1 1,-1-1,3-2,-1 2,0 0,1 0,-1 1,1-1,-1 1,1-1,0 1,-1 0,1 1,4-2,4 1,-1 1,0 0,0 1,1 0,-1 0,18 6,110 31,-19-16,23 7,-120-23,0-1,1-1,38 1,75-6,-51-2,1255 3,-1322 2,-1-1,0 2,19 5,-15-3,36 3,-40-7,1 1,-1 1,0 0,0 1,0 1,0 1,17 8,-23-9,0-1,0 0,0-1,1-1,-1 0,16 1,80-4,-52-1,609 1,-359 2,-300-1,0 0,1-1,-1 1,0-1,8-3,-11 4,-1-1,1-1,-1 1,1 0,-1-1,0 1,1-1,-1 0,0 0,0 0,0 0,-1 0,1 0,2-3,-1 0,-1 1,2 0,-1 1,0-1,1 0,0 1,-1 0,1 0,1 0,-1 0,0 1,1 0,-1 0,1 0,0 0,-1 1,1 0,0 0,0 0,0 0,0 1,0 0,0 0,0 0,7 1,10 4,0 0,0 1,0 1,28 13,-16-6,-12-6,0-2,1 0,0-2,0 0,25 0,120-5,-68-1,271 2,-346-2,0-1,42-10,-13 3,62-18,-77 20,-2 1,0 0,48-1,355 8,-195 1,-215 2,1 0,-1 2,0 2,-1 0,30 13,-34-13,-3 1,-5-2,1-1,-1 0,1-2,27 3,293-4,-162-4,-63 2,-89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18:12:10.1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1 115,'1315'0,"-1291"-2,0 0,36-9,-31 5,33-2,-31 6,-2-2,1-2,0 0,39-15,-47 15,1 1,0 1,0 1,0 1,0 1,34 3,45-2,-81-3,29-7,-32 6,37-5,85 8,-115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18:12:14.7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93,'-1'-5,"1"1,0-1,1 0,-1 1,1-1,0 1,0-1,1 1,-1 0,3-6,-2 8,0 0,0 0,0-1,0 1,0 1,0-1,0 0,1 0,-1 1,1-1,-1 1,1 0,-1 0,1 0,0 0,0 0,4 0,23-4,0 2,1 2,-1 0,33 5,12-1,695-3,-746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18:12:20.5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88,'0'-2,"0"0,0-1,0 1,1 0,-1 0,1 0,-1 0,1 0,0 0,-1 0,1 0,0 1,1-1,-1 0,0 0,0 1,4-4,-2 3,0 0,0 0,0 0,0 0,1 0,-1 1,1-1,-1 1,6-1,8-1,0 1,0 1,29 2,-28-1,756 3,-755-4,-1-1,1-1,18-5,-16 3,37-3,41 6,-88 3,0 0,0 0,-1 1,1 1,0 0,19 9,8 7,-13-6,1 0,0-1,1-2,42 10,-29-15,1-2,77-4,-37-2,489 3,-551-1,-1-1,1 0,18-6,-16 3,37-4,-48 9,0-2,0 1,-1-2,1 1,-1-1,1-1,-1 1,0-2,13-7,-15 8,1 1,-1 0,1 0,0 0,0 1,10-1,4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18:12:24.6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4522 177,'-25'-2,"0"0,-33-8,29 4,-33-1,-71 7,-22-2,66-11,-15-1,-266 11,191 5,158-1,0 0,-1 2,-39 10,34-8,-1-2,0 0,0-2,-30-2,-46 2,84 2,-30 7,31-6,-36 5,-260-7,162-3,-691 1,814-2,1-1,-31-6,28 3,-46-3,-40 11,-49-4,148 0,-28-9,-16-1,-77 10,8 0,90-4,1-1,-42-13,-6-2,38 10,33 7,-1 0,-37-3,45 8,0-1,0 0,-1-1,1 0,1 0,-1-2,-19-7,12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18:12:50.3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60,'0'-2,"0"0,0 0,0 0,1 0,-1 0,1 0,-1 0,1 0,0 0,-1 0,1 1,0-1,0 0,1 0,-1 1,0-1,1 1,1-2,0 0,0 1,0 0,0 0,0 0,1 1,-1-1,1 1,-1 0,6-1,8-1,0 1,0 1,28 2,-26 0,1398 2,-833-4,-563 2,-1 1,1 1,24 8,-6-3,-20-3,1 1,25 12,-31-12,0 0,1-1,0 0,0-2,25 4,221-5,-122-5,688 3,-822 1,1-1,-1-1,1 1,-1-1,1 0,-1-1,0 1,0-1,1 0,-1 0,-1 0,1-1,0 0,0 0,3-4,-1 3,0 0,-1 0,1 1,0 0,1 0,-1 0,0 1,1 0,0 1,-1-1,1 1,0 1,0 0,11 1,-4 1,0 0,-1 1,0 1,1 0,-1 1,22 11,-11-5,1 0,0-2,52 12,-30-9,-29-7,0-1,37 4,285-6,-168-4,483 2,-631-1,0-2,32-6,25-4,135 11,5 0,-139-10,-52 6,38-2,117-11,-110 11,1 2,107 7,-62 1,-100-1,-1 2,0-1,0 2,0 1,0 1,26 10,-41-14,-1 0,1-1,0 0,1 0,-1-1,0 0,0 0,0 0,0-1,12-2,2-2,37-16,-38 13,38-10,-15 10,1 2,49 0,90 7,-61 1,-104-1,1 1,-1 1,23 6,-20-4,39 4,-6-7,-26-2,1 2,34 6,110 27,-139-30,1-2,39-1,-41-2,0 2,51 8,-45-4,63 3,-42-5,-32 0,-1 1,41 13,-41-10,0-2,42 6,98-11,-1 0,-84 13,-54-8,36 2,46-7,10 0,-96 3,-18-2,-1-1,1 0,0 0,0-1,7 1,-11-1,0 0,0-1,0 1,0 0,0 0,1-1,-1 1,0-1,0 1,0-1,0 1,0-1,0 0,-1 1,1-1,0 0,0 0,0 0,-1 0,1 1,0-1,-1 0,1 0,-1 0,1-1,-1 1,1-1,0 1,3-13,0 2,10-19,-11 26,0 0,0 1,1 0,-1-1,1 1,0 1,0-1,0 0,8-4,10-5,1 1,0 1,1 1,0 1,1 2,0 0,0 1,40-3,18 3,110 6,-75 2,-95 1,1 0,-1 1,-1 1,1 1,-1 1,30 14,42 12,12 6,-84-29,0-1,1-1,0-1,1 0,25 2,133-7,-117-3,-41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18:12:56.7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1,'65'-1,"128"3,-112 12,-54-9,37 4,262-7,-167-4,212 2,-354-1,1 0,-1-2,23-6,-20 4,40-4,136 7,-109 3,-62-1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1T18:13:02.9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1 116,'3883'0,"-3864"-1,0-1,0-2,0 1,0-2,20-8,-12 4,39-7,1 2,-44 8,1 1,35-3,69 9,29-2,-76-13,-54 9,36-4,75 7,-106 3,-7-1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060768" cy="12853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386591" y="0"/>
            <a:ext cx="1060768" cy="1285320"/>
          </a:xfrm>
          <a:prstGeom prst="rect">
            <a:avLst/>
          </a:prstGeom>
        </p:spPr>
        <p:txBody>
          <a:bodyPr vert="horz" lIns="91440" tIns="45720" rIns="91440" bIns="45720" rtlCol="0"/>
          <a:lstStyle>
            <a:lvl1pPr algn="r">
              <a:defRPr sz="1200"/>
            </a:lvl1pPr>
          </a:lstStyle>
          <a:p>
            <a:fld id="{CCD058E1-A91E-4C19-9EFF-340F23BDD58F}" type="datetimeFigureOut">
              <a:rPr lang="en-US" smtClean="0"/>
              <a:t>10/30/2023</a:t>
            </a:fld>
            <a:endParaRPr lang="en-US"/>
          </a:p>
        </p:txBody>
      </p:sp>
      <p:sp>
        <p:nvSpPr>
          <p:cNvPr id="4" name="Slide Image Placeholder 3"/>
          <p:cNvSpPr>
            <a:spLocks noGrp="1" noRot="1" noChangeAspect="1"/>
          </p:cNvSpPr>
          <p:nvPr>
            <p:ph type="sldImg" idx="2"/>
          </p:nvPr>
        </p:nvSpPr>
        <p:spPr>
          <a:xfrm>
            <a:off x="-4538663" y="3201988"/>
            <a:ext cx="11525251" cy="8645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44793" y="12328389"/>
            <a:ext cx="1958340" cy="10086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4332115"/>
            <a:ext cx="1060768" cy="12853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386591" y="24332115"/>
            <a:ext cx="1060768" cy="1285318"/>
          </a:xfrm>
          <a:prstGeom prst="rect">
            <a:avLst/>
          </a:prstGeom>
        </p:spPr>
        <p:txBody>
          <a:bodyPr vert="horz" lIns="91440" tIns="45720" rIns="91440" bIns="45720" rtlCol="0" anchor="b"/>
          <a:lstStyle>
            <a:lvl1pPr algn="r">
              <a:defRPr sz="1200"/>
            </a:lvl1pPr>
          </a:lstStyle>
          <a:p>
            <a:fld id="{759CAF3E-60C7-48DF-957B-DF9935A49784}" type="slidenum">
              <a:rPr lang="en-US" smtClean="0"/>
              <a:t>‹#›</a:t>
            </a:fld>
            <a:endParaRPr lang="en-US"/>
          </a:p>
        </p:txBody>
      </p:sp>
    </p:spTree>
    <p:extLst>
      <p:ext uri="{BB962C8B-B14F-4D97-AF65-F5344CB8AC3E}">
        <p14:creationId xmlns:p14="http://schemas.microsoft.com/office/powerpoint/2010/main" val="29561315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1</a:t>
            </a:fld>
            <a:endParaRPr lang="en-US"/>
          </a:p>
        </p:txBody>
      </p:sp>
    </p:spTree>
    <p:extLst>
      <p:ext uri="{BB962C8B-B14F-4D97-AF65-F5344CB8AC3E}">
        <p14:creationId xmlns:p14="http://schemas.microsoft.com/office/powerpoint/2010/main" val="4276970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10</a:t>
            </a:fld>
            <a:endParaRPr lang="en-US"/>
          </a:p>
        </p:txBody>
      </p:sp>
    </p:spTree>
    <p:extLst>
      <p:ext uri="{BB962C8B-B14F-4D97-AF65-F5344CB8AC3E}">
        <p14:creationId xmlns:p14="http://schemas.microsoft.com/office/powerpoint/2010/main" val="1967473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11</a:t>
            </a:fld>
            <a:endParaRPr lang="en-US"/>
          </a:p>
        </p:txBody>
      </p:sp>
    </p:spTree>
    <p:extLst>
      <p:ext uri="{BB962C8B-B14F-4D97-AF65-F5344CB8AC3E}">
        <p14:creationId xmlns:p14="http://schemas.microsoft.com/office/powerpoint/2010/main" val="2990204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12</a:t>
            </a:fld>
            <a:endParaRPr lang="en-US"/>
          </a:p>
        </p:txBody>
      </p:sp>
    </p:spTree>
    <p:extLst>
      <p:ext uri="{BB962C8B-B14F-4D97-AF65-F5344CB8AC3E}">
        <p14:creationId xmlns:p14="http://schemas.microsoft.com/office/powerpoint/2010/main" val="1336063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13</a:t>
            </a:fld>
            <a:endParaRPr lang="en-US"/>
          </a:p>
        </p:txBody>
      </p:sp>
    </p:spTree>
    <p:extLst>
      <p:ext uri="{BB962C8B-B14F-4D97-AF65-F5344CB8AC3E}">
        <p14:creationId xmlns:p14="http://schemas.microsoft.com/office/powerpoint/2010/main" val="378116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14</a:t>
            </a:fld>
            <a:endParaRPr lang="en-US"/>
          </a:p>
        </p:txBody>
      </p:sp>
    </p:spTree>
    <p:extLst>
      <p:ext uri="{BB962C8B-B14F-4D97-AF65-F5344CB8AC3E}">
        <p14:creationId xmlns:p14="http://schemas.microsoft.com/office/powerpoint/2010/main" val="941322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5"/>
          </p:nvPr>
        </p:nvSpPr>
        <p:spPr/>
        <p:txBody>
          <a:bodyPr/>
          <a:lstStyle/>
          <a:p>
            <a:fld id="{759CAF3E-60C7-48DF-957B-DF9935A49784}" type="slidenum">
              <a:rPr lang="en-US" smtClean="0"/>
              <a:t>15</a:t>
            </a:fld>
            <a:endParaRPr lang="en-US"/>
          </a:p>
        </p:txBody>
      </p:sp>
    </p:spTree>
    <p:extLst>
      <p:ext uri="{BB962C8B-B14F-4D97-AF65-F5344CB8AC3E}">
        <p14:creationId xmlns:p14="http://schemas.microsoft.com/office/powerpoint/2010/main" val="2637322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16</a:t>
            </a:fld>
            <a:endParaRPr lang="en-US"/>
          </a:p>
        </p:txBody>
      </p:sp>
    </p:spTree>
    <p:extLst>
      <p:ext uri="{BB962C8B-B14F-4D97-AF65-F5344CB8AC3E}">
        <p14:creationId xmlns:p14="http://schemas.microsoft.com/office/powerpoint/2010/main" val="2217229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17</a:t>
            </a:fld>
            <a:endParaRPr lang="en-US"/>
          </a:p>
        </p:txBody>
      </p:sp>
    </p:spTree>
    <p:extLst>
      <p:ext uri="{BB962C8B-B14F-4D97-AF65-F5344CB8AC3E}">
        <p14:creationId xmlns:p14="http://schemas.microsoft.com/office/powerpoint/2010/main" val="3135166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p>
        </p:txBody>
      </p:sp>
      <p:sp>
        <p:nvSpPr>
          <p:cNvPr id="4" name="Slide Number Placeholder 3"/>
          <p:cNvSpPr>
            <a:spLocks noGrp="1"/>
          </p:cNvSpPr>
          <p:nvPr>
            <p:ph type="sldNum" sz="quarter" idx="5"/>
          </p:nvPr>
        </p:nvSpPr>
        <p:spPr/>
        <p:txBody>
          <a:bodyPr/>
          <a:lstStyle/>
          <a:p>
            <a:fld id="{759CAF3E-60C7-48DF-957B-DF9935A49784}" type="slidenum">
              <a:rPr lang="en-US" smtClean="0"/>
              <a:t>18</a:t>
            </a:fld>
            <a:endParaRPr lang="en-US"/>
          </a:p>
        </p:txBody>
      </p:sp>
    </p:spTree>
    <p:extLst>
      <p:ext uri="{BB962C8B-B14F-4D97-AF65-F5344CB8AC3E}">
        <p14:creationId xmlns:p14="http://schemas.microsoft.com/office/powerpoint/2010/main" val="2904415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19</a:t>
            </a:fld>
            <a:endParaRPr lang="en-US"/>
          </a:p>
        </p:txBody>
      </p:sp>
    </p:spTree>
    <p:extLst>
      <p:ext uri="{BB962C8B-B14F-4D97-AF65-F5344CB8AC3E}">
        <p14:creationId xmlns:p14="http://schemas.microsoft.com/office/powerpoint/2010/main" val="1370183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0"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2</a:t>
            </a:fld>
            <a:endParaRPr lang="en-US"/>
          </a:p>
        </p:txBody>
      </p:sp>
    </p:spTree>
    <p:extLst>
      <p:ext uri="{BB962C8B-B14F-4D97-AF65-F5344CB8AC3E}">
        <p14:creationId xmlns:p14="http://schemas.microsoft.com/office/powerpoint/2010/main" val="2973421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20</a:t>
            </a:fld>
            <a:endParaRPr lang="en-US"/>
          </a:p>
        </p:txBody>
      </p:sp>
    </p:spTree>
    <p:extLst>
      <p:ext uri="{BB962C8B-B14F-4D97-AF65-F5344CB8AC3E}">
        <p14:creationId xmlns:p14="http://schemas.microsoft.com/office/powerpoint/2010/main" val="3595469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21</a:t>
            </a:fld>
            <a:endParaRPr lang="en-US"/>
          </a:p>
        </p:txBody>
      </p:sp>
    </p:spTree>
    <p:extLst>
      <p:ext uri="{BB962C8B-B14F-4D97-AF65-F5344CB8AC3E}">
        <p14:creationId xmlns:p14="http://schemas.microsoft.com/office/powerpoint/2010/main" val="3424035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22</a:t>
            </a:fld>
            <a:endParaRPr lang="en-US"/>
          </a:p>
        </p:txBody>
      </p:sp>
    </p:spTree>
    <p:extLst>
      <p:ext uri="{BB962C8B-B14F-4D97-AF65-F5344CB8AC3E}">
        <p14:creationId xmlns:p14="http://schemas.microsoft.com/office/powerpoint/2010/main" val="1795443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23</a:t>
            </a:fld>
            <a:endParaRPr lang="en-US"/>
          </a:p>
        </p:txBody>
      </p:sp>
    </p:spTree>
    <p:extLst>
      <p:ext uri="{BB962C8B-B14F-4D97-AF65-F5344CB8AC3E}">
        <p14:creationId xmlns:p14="http://schemas.microsoft.com/office/powerpoint/2010/main" val="2380318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24</a:t>
            </a:fld>
            <a:endParaRPr lang="en-US"/>
          </a:p>
        </p:txBody>
      </p:sp>
    </p:spTree>
    <p:extLst>
      <p:ext uri="{BB962C8B-B14F-4D97-AF65-F5344CB8AC3E}">
        <p14:creationId xmlns:p14="http://schemas.microsoft.com/office/powerpoint/2010/main" val="3186398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25</a:t>
            </a:fld>
            <a:endParaRPr lang="en-US"/>
          </a:p>
        </p:txBody>
      </p:sp>
    </p:spTree>
    <p:extLst>
      <p:ext uri="{BB962C8B-B14F-4D97-AF65-F5344CB8AC3E}">
        <p14:creationId xmlns:p14="http://schemas.microsoft.com/office/powerpoint/2010/main" val="3500187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9CAF3E-60C7-48DF-957B-DF9935A49784}" type="slidenum">
              <a:rPr lang="en-US" smtClean="0"/>
              <a:t>26</a:t>
            </a:fld>
            <a:endParaRPr lang="en-US"/>
          </a:p>
        </p:txBody>
      </p:sp>
    </p:spTree>
    <p:extLst>
      <p:ext uri="{BB962C8B-B14F-4D97-AF65-F5344CB8AC3E}">
        <p14:creationId xmlns:p14="http://schemas.microsoft.com/office/powerpoint/2010/main" val="313976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9CAF3E-60C7-48DF-957B-DF9935A49784}" type="slidenum">
              <a:rPr lang="en-US" smtClean="0"/>
              <a:t>27</a:t>
            </a:fld>
            <a:endParaRPr lang="en-US"/>
          </a:p>
        </p:txBody>
      </p:sp>
    </p:spTree>
    <p:extLst>
      <p:ext uri="{BB962C8B-B14F-4D97-AF65-F5344CB8AC3E}">
        <p14:creationId xmlns:p14="http://schemas.microsoft.com/office/powerpoint/2010/main" val="2104806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28</a:t>
            </a:fld>
            <a:endParaRPr lang="en-US"/>
          </a:p>
        </p:txBody>
      </p:sp>
    </p:spTree>
    <p:extLst>
      <p:ext uri="{BB962C8B-B14F-4D97-AF65-F5344CB8AC3E}">
        <p14:creationId xmlns:p14="http://schemas.microsoft.com/office/powerpoint/2010/main" val="4178877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9CAF3E-60C7-48DF-957B-DF9935A49784}" type="slidenum">
              <a:rPr lang="en-US" smtClean="0"/>
              <a:t>29</a:t>
            </a:fld>
            <a:endParaRPr lang="en-US"/>
          </a:p>
        </p:txBody>
      </p:sp>
    </p:spTree>
    <p:extLst>
      <p:ext uri="{BB962C8B-B14F-4D97-AF65-F5344CB8AC3E}">
        <p14:creationId xmlns:p14="http://schemas.microsoft.com/office/powerpoint/2010/main" val="343916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9CAF3E-60C7-48DF-957B-DF9935A49784}" type="slidenum">
              <a:rPr lang="en-US" smtClean="0"/>
              <a:t>3</a:t>
            </a:fld>
            <a:endParaRPr lang="en-US"/>
          </a:p>
        </p:txBody>
      </p:sp>
    </p:spTree>
    <p:extLst>
      <p:ext uri="{BB962C8B-B14F-4D97-AF65-F5344CB8AC3E}">
        <p14:creationId xmlns:p14="http://schemas.microsoft.com/office/powerpoint/2010/main" val="656959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9CAF3E-60C7-48DF-957B-DF9935A49784}" type="slidenum">
              <a:rPr lang="en-US" smtClean="0"/>
              <a:t>30</a:t>
            </a:fld>
            <a:endParaRPr lang="en-US"/>
          </a:p>
        </p:txBody>
      </p:sp>
    </p:spTree>
    <p:extLst>
      <p:ext uri="{BB962C8B-B14F-4D97-AF65-F5344CB8AC3E}">
        <p14:creationId xmlns:p14="http://schemas.microsoft.com/office/powerpoint/2010/main" val="1808705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31</a:t>
            </a:fld>
            <a:endParaRPr lang="en-US"/>
          </a:p>
        </p:txBody>
      </p:sp>
    </p:spTree>
    <p:extLst>
      <p:ext uri="{BB962C8B-B14F-4D97-AF65-F5344CB8AC3E}">
        <p14:creationId xmlns:p14="http://schemas.microsoft.com/office/powerpoint/2010/main" val="3933413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9CAF3E-60C7-48DF-957B-DF9935A49784}" type="slidenum">
              <a:rPr lang="en-US" smtClean="0"/>
              <a:t>32</a:t>
            </a:fld>
            <a:endParaRPr lang="en-US"/>
          </a:p>
        </p:txBody>
      </p:sp>
    </p:spTree>
    <p:extLst>
      <p:ext uri="{BB962C8B-B14F-4D97-AF65-F5344CB8AC3E}">
        <p14:creationId xmlns:p14="http://schemas.microsoft.com/office/powerpoint/2010/main" val="2486059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33</a:t>
            </a:fld>
            <a:endParaRPr lang="en-US"/>
          </a:p>
        </p:txBody>
      </p:sp>
    </p:spTree>
    <p:extLst>
      <p:ext uri="{BB962C8B-B14F-4D97-AF65-F5344CB8AC3E}">
        <p14:creationId xmlns:p14="http://schemas.microsoft.com/office/powerpoint/2010/main" val="217727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9CAF3E-60C7-48DF-957B-DF9935A49784}" type="slidenum">
              <a:rPr lang="en-US" smtClean="0"/>
              <a:t>34</a:t>
            </a:fld>
            <a:endParaRPr lang="en-US"/>
          </a:p>
        </p:txBody>
      </p:sp>
    </p:spTree>
    <p:extLst>
      <p:ext uri="{BB962C8B-B14F-4D97-AF65-F5344CB8AC3E}">
        <p14:creationId xmlns:p14="http://schemas.microsoft.com/office/powerpoint/2010/main" val="3187952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9CAF3E-60C7-48DF-957B-DF9935A49784}" type="slidenum">
              <a:rPr lang="en-US" smtClean="0"/>
              <a:t>35</a:t>
            </a:fld>
            <a:endParaRPr lang="en-US"/>
          </a:p>
        </p:txBody>
      </p:sp>
    </p:spTree>
    <p:extLst>
      <p:ext uri="{BB962C8B-B14F-4D97-AF65-F5344CB8AC3E}">
        <p14:creationId xmlns:p14="http://schemas.microsoft.com/office/powerpoint/2010/main" val="3042360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36</a:t>
            </a:fld>
            <a:endParaRPr lang="en-US"/>
          </a:p>
        </p:txBody>
      </p:sp>
    </p:spTree>
    <p:extLst>
      <p:ext uri="{BB962C8B-B14F-4D97-AF65-F5344CB8AC3E}">
        <p14:creationId xmlns:p14="http://schemas.microsoft.com/office/powerpoint/2010/main" val="4077496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9CAF3E-60C7-48DF-957B-DF9935A49784}" type="slidenum">
              <a:rPr lang="en-US" smtClean="0"/>
              <a:t>37</a:t>
            </a:fld>
            <a:endParaRPr lang="en-US"/>
          </a:p>
        </p:txBody>
      </p:sp>
    </p:spTree>
    <p:extLst>
      <p:ext uri="{BB962C8B-B14F-4D97-AF65-F5344CB8AC3E}">
        <p14:creationId xmlns:p14="http://schemas.microsoft.com/office/powerpoint/2010/main" val="2255131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38</a:t>
            </a:fld>
            <a:endParaRPr lang="en-US"/>
          </a:p>
        </p:txBody>
      </p:sp>
    </p:spTree>
    <p:extLst>
      <p:ext uri="{BB962C8B-B14F-4D97-AF65-F5344CB8AC3E}">
        <p14:creationId xmlns:p14="http://schemas.microsoft.com/office/powerpoint/2010/main" val="15800419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9CAF3E-60C7-48DF-957B-DF9935A49784}" type="slidenum">
              <a:rPr lang="en-US" smtClean="0"/>
              <a:t>39</a:t>
            </a:fld>
            <a:endParaRPr lang="en-US"/>
          </a:p>
        </p:txBody>
      </p:sp>
    </p:spTree>
    <p:extLst>
      <p:ext uri="{BB962C8B-B14F-4D97-AF65-F5344CB8AC3E}">
        <p14:creationId xmlns:p14="http://schemas.microsoft.com/office/powerpoint/2010/main" val="35612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4</a:t>
            </a:fld>
            <a:endParaRPr lang="en-US"/>
          </a:p>
        </p:txBody>
      </p:sp>
    </p:spTree>
    <p:extLst>
      <p:ext uri="{BB962C8B-B14F-4D97-AF65-F5344CB8AC3E}">
        <p14:creationId xmlns:p14="http://schemas.microsoft.com/office/powerpoint/2010/main" val="3466913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40</a:t>
            </a:fld>
            <a:endParaRPr lang="en-US"/>
          </a:p>
        </p:txBody>
      </p:sp>
    </p:spTree>
    <p:extLst>
      <p:ext uri="{BB962C8B-B14F-4D97-AF65-F5344CB8AC3E}">
        <p14:creationId xmlns:p14="http://schemas.microsoft.com/office/powerpoint/2010/main" val="21282845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9CAF3E-60C7-48DF-957B-DF9935A49784}" type="slidenum">
              <a:rPr lang="en-US" smtClean="0"/>
              <a:t>41</a:t>
            </a:fld>
            <a:endParaRPr lang="en-US"/>
          </a:p>
        </p:txBody>
      </p:sp>
    </p:spTree>
    <p:extLst>
      <p:ext uri="{BB962C8B-B14F-4D97-AF65-F5344CB8AC3E}">
        <p14:creationId xmlns:p14="http://schemas.microsoft.com/office/powerpoint/2010/main" val="35654870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9CAF3E-60C7-48DF-957B-DF9935A49784}" type="slidenum">
              <a:rPr lang="en-US" smtClean="0"/>
              <a:t>42</a:t>
            </a:fld>
            <a:endParaRPr lang="en-US"/>
          </a:p>
        </p:txBody>
      </p:sp>
    </p:spTree>
    <p:extLst>
      <p:ext uri="{BB962C8B-B14F-4D97-AF65-F5344CB8AC3E}">
        <p14:creationId xmlns:p14="http://schemas.microsoft.com/office/powerpoint/2010/main" val="20714501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9CAF3E-60C7-48DF-957B-DF9935A49784}" type="slidenum">
              <a:rPr lang="en-US" smtClean="0"/>
              <a:t>43</a:t>
            </a:fld>
            <a:endParaRPr lang="en-US"/>
          </a:p>
        </p:txBody>
      </p:sp>
    </p:spTree>
    <p:extLst>
      <p:ext uri="{BB962C8B-B14F-4D97-AF65-F5344CB8AC3E}">
        <p14:creationId xmlns:p14="http://schemas.microsoft.com/office/powerpoint/2010/main" val="37574237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44</a:t>
            </a:fld>
            <a:endParaRPr lang="en-US"/>
          </a:p>
        </p:txBody>
      </p:sp>
    </p:spTree>
    <p:extLst>
      <p:ext uri="{BB962C8B-B14F-4D97-AF65-F5344CB8AC3E}">
        <p14:creationId xmlns:p14="http://schemas.microsoft.com/office/powerpoint/2010/main" val="14376787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45</a:t>
            </a:fld>
            <a:endParaRPr lang="en-US"/>
          </a:p>
        </p:txBody>
      </p:sp>
    </p:spTree>
    <p:extLst>
      <p:ext uri="{BB962C8B-B14F-4D97-AF65-F5344CB8AC3E}">
        <p14:creationId xmlns:p14="http://schemas.microsoft.com/office/powerpoint/2010/main" val="5977388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46</a:t>
            </a:fld>
            <a:endParaRPr lang="en-US"/>
          </a:p>
        </p:txBody>
      </p:sp>
    </p:spTree>
    <p:extLst>
      <p:ext uri="{BB962C8B-B14F-4D97-AF65-F5344CB8AC3E}">
        <p14:creationId xmlns:p14="http://schemas.microsoft.com/office/powerpoint/2010/main" val="3509840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47</a:t>
            </a:fld>
            <a:endParaRPr lang="en-US"/>
          </a:p>
        </p:txBody>
      </p:sp>
    </p:spTree>
    <p:extLst>
      <p:ext uri="{BB962C8B-B14F-4D97-AF65-F5344CB8AC3E}">
        <p14:creationId xmlns:p14="http://schemas.microsoft.com/office/powerpoint/2010/main" val="30063650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48</a:t>
            </a:fld>
            <a:endParaRPr lang="en-US"/>
          </a:p>
        </p:txBody>
      </p:sp>
    </p:spTree>
    <p:extLst>
      <p:ext uri="{BB962C8B-B14F-4D97-AF65-F5344CB8AC3E}">
        <p14:creationId xmlns:p14="http://schemas.microsoft.com/office/powerpoint/2010/main" val="41436456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49</a:t>
            </a:fld>
            <a:endParaRPr lang="en-US"/>
          </a:p>
        </p:txBody>
      </p:sp>
    </p:spTree>
    <p:extLst>
      <p:ext uri="{BB962C8B-B14F-4D97-AF65-F5344CB8AC3E}">
        <p14:creationId xmlns:p14="http://schemas.microsoft.com/office/powerpoint/2010/main" val="926488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5</a:t>
            </a:fld>
            <a:endParaRPr lang="en-US"/>
          </a:p>
        </p:txBody>
      </p:sp>
    </p:spTree>
    <p:extLst>
      <p:ext uri="{BB962C8B-B14F-4D97-AF65-F5344CB8AC3E}">
        <p14:creationId xmlns:p14="http://schemas.microsoft.com/office/powerpoint/2010/main" val="39805293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9CAF3E-60C7-48DF-957B-DF9935A49784}" type="slidenum">
              <a:rPr lang="en-US" smtClean="0"/>
              <a:t>50</a:t>
            </a:fld>
            <a:endParaRPr lang="en-US"/>
          </a:p>
        </p:txBody>
      </p:sp>
    </p:spTree>
    <p:extLst>
      <p:ext uri="{BB962C8B-B14F-4D97-AF65-F5344CB8AC3E}">
        <p14:creationId xmlns:p14="http://schemas.microsoft.com/office/powerpoint/2010/main" val="2160230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51</a:t>
            </a:fld>
            <a:endParaRPr lang="en-US"/>
          </a:p>
        </p:txBody>
      </p:sp>
    </p:spTree>
    <p:extLst>
      <p:ext uri="{BB962C8B-B14F-4D97-AF65-F5344CB8AC3E}">
        <p14:creationId xmlns:p14="http://schemas.microsoft.com/office/powerpoint/2010/main" val="5062867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52</a:t>
            </a:fld>
            <a:endParaRPr lang="en-US"/>
          </a:p>
        </p:txBody>
      </p:sp>
    </p:spTree>
    <p:extLst>
      <p:ext uri="{BB962C8B-B14F-4D97-AF65-F5344CB8AC3E}">
        <p14:creationId xmlns:p14="http://schemas.microsoft.com/office/powerpoint/2010/main" val="7015072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fld id="{759CAF3E-60C7-48DF-957B-DF9935A49784}" type="slidenum">
              <a:rPr lang="en-US" smtClean="0"/>
              <a:t>53</a:t>
            </a:fld>
            <a:endParaRPr lang="en-US"/>
          </a:p>
        </p:txBody>
      </p:sp>
    </p:spTree>
    <p:extLst>
      <p:ext uri="{BB962C8B-B14F-4D97-AF65-F5344CB8AC3E}">
        <p14:creationId xmlns:p14="http://schemas.microsoft.com/office/powerpoint/2010/main" val="31136355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54</a:t>
            </a:fld>
            <a:endParaRPr lang="en-US"/>
          </a:p>
        </p:txBody>
      </p:sp>
    </p:spTree>
    <p:extLst>
      <p:ext uri="{BB962C8B-B14F-4D97-AF65-F5344CB8AC3E}">
        <p14:creationId xmlns:p14="http://schemas.microsoft.com/office/powerpoint/2010/main" val="7077186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55</a:t>
            </a:fld>
            <a:endParaRPr lang="en-US"/>
          </a:p>
        </p:txBody>
      </p:sp>
    </p:spTree>
    <p:extLst>
      <p:ext uri="{BB962C8B-B14F-4D97-AF65-F5344CB8AC3E}">
        <p14:creationId xmlns:p14="http://schemas.microsoft.com/office/powerpoint/2010/main" val="18602434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56</a:t>
            </a:fld>
            <a:endParaRPr lang="en-US"/>
          </a:p>
        </p:txBody>
      </p:sp>
    </p:spTree>
    <p:extLst>
      <p:ext uri="{BB962C8B-B14F-4D97-AF65-F5344CB8AC3E}">
        <p14:creationId xmlns:p14="http://schemas.microsoft.com/office/powerpoint/2010/main" val="36500409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9CAF3E-60C7-48DF-957B-DF9935A49784}" type="slidenum">
              <a:rPr lang="en-US" smtClean="0"/>
              <a:t>57</a:t>
            </a:fld>
            <a:endParaRPr lang="en-US"/>
          </a:p>
        </p:txBody>
      </p:sp>
    </p:spTree>
    <p:extLst>
      <p:ext uri="{BB962C8B-B14F-4D97-AF65-F5344CB8AC3E}">
        <p14:creationId xmlns:p14="http://schemas.microsoft.com/office/powerpoint/2010/main" val="14124581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9CAF3E-60C7-48DF-957B-DF9935A49784}" type="slidenum">
              <a:rPr lang="en-US" smtClean="0"/>
              <a:t>58</a:t>
            </a:fld>
            <a:endParaRPr lang="en-US"/>
          </a:p>
        </p:txBody>
      </p:sp>
    </p:spTree>
    <p:extLst>
      <p:ext uri="{BB962C8B-B14F-4D97-AF65-F5344CB8AC3E}">
        <p14:creationId xmlns:p14="http://schemas.microsoft.com/office/powerpoint/2010/main" val="22365351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fld id="{759CAF3E-60C7-48DF-957B-DF9935A49784}" type="slidenum">
              <a:rPr lang="en-US" smtClean="0"/>
              <a:t>59</a:t>
            </a:fld>
            <a:endParaRPr lang="en-US"/>
          </a:p>
        </p:txBody>
      </p:sp>
    </p:spTree>
    <p:extLst>
      <p:ext uri="{BB962C8B-B14F-4D97-AF65-F5344CB8AC3E}">
        <p14:creationId xmlns:p14="http://schemas.microsoft.com/office/powerpoint/2010/main" val="390568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6</a:t>
            </a:fld>
            <a:endParaRPr lang="en-US"/>
          </a:p>
        </p:txBody>
      </p:sp>
    </p:spTree>
    <p:extLst>
      <p:ext uri="{BB962C8B-B14F-4D97-AF65-F5344CB8AC3E}">
        <p14:creationId xmlns:p14="http://schemas.microsoft.com/office/powerpoint/2010/main" val="3080412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fld id="{759CAF3E-60C7-48DF-957B-DF9935A49784}" type="slidenum">
              <a:rPr lang="en-US" smtClean="0"/>
              <a:t>60</a:t>
            </a:fld>
            <a:endParaRPr lang="en-US"/>
          </a:p>
        </p:txBody>
      </p:sp>
    </p:spTree>
    <p:extLst>
      <p:ext uri="{BB962C8B-B14F-4D97-AF65-F5344CB8AC3E}">
        <p14:creationId xmlns:p14="http://schemas.microsoft.com/office/powerpoint/2010/main" val="25789040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61</a:t>
            </a:fld>
            <a:endParaRPr lang="en-US"/>
          </a:p>
        </p:txBody>
      </p:sp>
    </p:spTree>
    <p:extLst>
      <p:ext uri="{BB962C8B-B14F-4D97-AF65-F5344CB8AC3E}">
        <p14:creationId xmlns:p14="http://schemas.microsoft.com/office/powerpoint/2010/main" val="38784357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5"/>
          </p:nvPr>
        </p:nvSpPr>
        <p:spPr/>
        <p:txBody>
          <a:bodyPr/>
          <a:lstStyle/>
          <a:p>
            <a:fld id="{759CAF3E-60C7-48DF-957B-DF9935A49784}" type="slidenum">
              <a:rPr lang="en-US" smtClean="0"/>
              <a:t>62</a:t>
            </a:fld>
            <a:endParaRPr lang="en-US"/>
          </a:p>
        </p:txBody>
      </p:sp>
    </p:spTree>
    <p:extLst>
      <p:ext uri="{BB962C8B-B14F-4D97-AF65-F5344CB8AC3E}">
        <p14:creationId xmlns:p14="http://schemas.microsoft.com/office/powerpoint/2010/main" val="3265143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63</a:t>
            </a:fld>
            <a:endParaRPr lang="en-US"/>
          </a:p>
        </p:txBody>
      </p:sp>
    </p:spTree>
    <p:extLst>
      <p:ext uri="{BB962C8B-B14F-4D97-AF65-F5344CB8AC3E}">
        <p14:creationId xmlns:p14="http://schemas.microsoft.com/office/powerpoint/2010/main" val="213667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7</a:t>
            </a:fld>
            <a:endParaRPr lang="en-US"/>
          </a:p>
        </p:txBody>
      </p:sp>
    </p:spTree>
    <p:extLst>
      <p:ext uri="{BB962C8B-B14F-4D97-AF65-F5344CB8AC3E}">
        <p14:creationId xmlns:p14="http://schemas.microsoft.com/office/powerpoint/2010/main" val="1873440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1" dirty="0"/>
          </a:p>
        </p:txBody>
      </p:sp>
      <p:sp>
        <p:nvSpPr>
          <p:cNvPr id="4" name="Slide Number Placeholder 3"/>
          <p:cNvSpPr>
            <a:spLocks noGrp="1"/>
          </p:cNvSpPr>
          <p:nvPr>
            <p:ph type="sldNum" sz="quarter" idx="5"/>
          </p:nvPr>
        </p:nvSpPr>
        <p:spPr/>
        <p:txBody>
          <a:bodyPr/>
          <a:lstStyle/>
          <a:p>
            <a:fld id="{759CAF3E-60C7-48DF-957B-DF9935A49784}" type="slidenum">
              <a:rPr lang="en-US" smtClean="0"/>
              <a:t>8</a:t>
            </a:fld>
            <a:endParaRPr lang="en-US"/>
          </a:p>
        </p:txBody>
      </p:sp>
    </p:spTree>
    <p:extLst>
      <p:ext uri="{BB962C8B-B14F-4D97-AF65-F5344CB8AC3E}">
        <p14:creationId xmlns:p14="http://schemas.microsoft.com/office/powerpoint/2010/main" val="831161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59CAF3E-60C7-48DF-957B-DF9935A49784}" type="slidenum">
              <a:rPr lang="en-US" smtClean="0"/>
              <a:t>9</a:t>
            </a:fld>
            <a:endParaRPr lang="en-US"/>
          </a:p>
        </p:txBody>
      </p:sp>
    </p:spTree>
    <p:extLst>
      <p:ext uri="{BB962C8B-B14F-4D97-AF65-F5344CB8AC3E}">
        <p14:creationId xmlns:p14="http://schemas.microsoft.com/office/powerpoint/2010/main" val="377788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623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596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77419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1617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9419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81037"/>
            <a:ext cx="7886700" cy="10096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pic>
        <p:nvPicPr>
          <p:cNvPr id="8" name="Picture 7">
            <a:extLst>
              <a:ext uri="{FF2B5EF4-FFF2-40B4-BE49-F238E27FC236}">
                <a16:creationId xmlns:a16="http://schemas.microsoft.com/office/drawing/2014/main" id="{6ED58B7A-CC28-4C99-87AF-76A50B908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69" y="18783"/>
            <a:ext cx="2057400" cy="597049"/>
          </a:xfrm>
          <a:prstGeom prst="rect">
            <a:avLst/>
          </a:prstGeom>
        </p:spPr>
      </p:pic>
    </p:spTree>
    <p:extLst>
      <p:ext uri="{BB962C8B-B14F-4D97-AF65-F5344CB8AC3E}">
        <p14:creationId xmlns:p14="http://schemas.microsoft.com/office/powerpoint/2010/main" val="407560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81037"/>
            <a:ext cx="7886700" cy="10096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pic>
        <p:nvPicPr>
          <p:cNvPr id="9" name="Picture 8">
            <a:extLst>
              <a:ext uri="{FF2B5EF4-FFF2-40B4-BE49-F238E27FC236}">
                <a16:creationId xmlns:a16="http://schemas.microsoft.com/office/drawing/2014/main" id="{0E6F6F9B-5126-4EB1-AF53-7AF5362950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69" y="18783"/>
            <a:ext cx="2057400" cy="597049"/>
          </a:xfrm>
          <a:prstGeom prst="rect">
            <a:avLst/>
          </a:prstGeom>
        </p:spPr>
      </p:pic>
    </p:spTree>
    <p:extLst>
      <p:ext uri="{BB962C8B-B14F-4D97-AF65-F5344CB8AC3E}">
        <p14:creationId xmlns:p14="http://schemas.microsoft.com/office/powerpoint/2010/main" val="4005458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9135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2086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489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34434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3773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689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10/30/2023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22208492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39" r:id="rId3"/>
    <p:sldLayoutId id="214748403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ud.gov/program_offices/public_indian_housing/pha/qualifie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congress.gov/110/plaws/publ289/PLAW-110publ289.pdf" TargetMode="External"/><Relationship Id="rId4" Type="http://schemas.openxmlformats.org/officeDocument/2006/relationships/hyperlink" Target="https://www.hud.gov/program_offices/public_indian_housing/pha/nonqualifie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hud.gov/program_offices/public_indian_housing/pha/lis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fr.gov/current/title-24/subtitle-B/chapter-IX/part-903/subpart-B/section-903.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cfr.gov/current/title-24/subtitle-B/chapter-IX/part-903/subpart-B/section-903.5#p-903.5(a)(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11.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image" Target="../media/image12.svg"/><Relationship Id="rId9" Type="http://schemas.microsoft.com/office/2007/relationships/diagramDrawing" Target="../diagrams/drawing4.xml"/><Relationship Id="rId14" Type="http://schemas.microsoft.com/office/2007/relationships/diagramDrawing" Target="../diagrams/drawing5.xml"/></Relationships>
</file>

<file path=ppt/slides/_rels/slide18.xml.rels><?xml version="1.0" encoding="UTF-8" standalone="yes"?>
<Relationships xmlns="http://schemas.openxmlformats.org/package/2006/relationships"><Relationship Id="rId3" Type="http://schemas.openxmlformats.org/officeDocument/2006/relationships/hyperlink" Target="https://www.ecfr.gov/current/title-24/subtitle-B/chapter-IX/part-903/subpart-B/section-903.1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www.ecfr.gov/current/title-24/subtitle-B/chapter-IX/part-903/subpart-B/section-903.13" TargetMode="External"/><Relationship Id="rId7" Type="http://schemas.openxmlformats.org/officeDocument/2006/relationships/diagramColors" Target="../diagrams/colors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hud.gov/sites/documents/CAPFUNDFINALRULE2013-23230.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25.xml.rels><?xml version="1.0" encoding="UTF-8" standalone="yes"?>
<Relationships xmlns="http://schemas.openxmlformats.org/package/2006/relationships"><Relationship Id="rId3" Type="http://schemas.openxmlformats.org/officeDocument/2006/relationships/hyperlink" Target="https://view.officeapps.live.com/op/view.aspx?src=https%3A%2F%2Fwww.hud.gov%2Fsites%2Fdfiles%2FOCHCO%2Fdocuments%2F50075-5Y.docx&amp;wdOrigin=BROWSELIN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hud.gov/sites/documents/PIH-2015-18.pdf" TargetMode="External"/><Relationship Id="rId5" Type="http://schemas.openxmlformats.org/officeDocument/2006/relationships/hyperlink" Target="https://view.officeapps.live.com/op/view.aspx?src=https%3A%2F%2Fwww.hud.gov%2Fsites%2Fdfiles%2FOCHCO%2Fdocuments%2F50077-CR.docx&amp;wdOrigin=BROWSELINK" TargetMode="External"/><Relationship Id="rId4" Type="http://schemas.openxmlformats.org/officeDocument/2006/relationships/hyperlink" Target="https://view.officeapps.live.com/op/view.aspx?src=https%3A%2F%2Fwww.hud.gov%2Fsites%2Fdfiles%2FOCHCO%2Fdocuments%2F50077-SL.docx&amp;wdOrigin=BROWSELIN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hud.gov/program_offices/administration/hudclips/forms/hud5" TargetMode="Externa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8" Type="http://schemas.openxmlformats.org/officeDocument/2006/relationships/hyperlink" Target="https://www.ecfr.gov/current/title-24/subtitle-B/chapter-IX/part-903#p-903.6(a)(1)"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ecfr.gov/current/title-24/subtitle-B/chapter-IX/part-903#p-903.6(a)(2)" TargetMode="Externa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80.png"/><Relationship Id="rId18" Type="http://schemas.openxmlformats.org/officeDocument/2006/relationships/customXml" Target="../ink/ink8.xml"/><Relationship Id="rId3" Type="http://schemas.openxmlformats.org/officeDocument/2006/relationships/image" Target="../media/image28.png"/><Relationship Id="rId21" Type="http://schemas.openxmlformats.org/officeDocument/2006/relationships/image" Target="../media/image32.png"/><Relationship Id="rId7" Type="http://schemas.openxmlformats.org/officeDocument/2006/relationships/image" Target="../media/image25.png"/><Relationship Id="rId12" Type="http://schemas.openxmlformats.org/officeDocument/2006/relationships/customXml" Target="../ink/ink5.xml"/><Relationship Id="rId17" Type="http://schemas.openxmlformats.org/officeDocument/2006/relationships/image" Target="../media/image30.png"/><Relationship Id="rId25" Type="http://schemas.openxmlformats.org/officeDocument/2006/relationships/image" Target="../media/image34.png"/><Relationship Id="rId2" Type="http://schemas.openxmlformats.org/officeDocument/2006/relationships/notesSlide" Target="../notesSlides/notesSlide34.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7.png"/><Relationship Id="rId24" Type="http://schemas.openxmlformats.org/officeDocument/2006/relationships/customXml" Target="../ink/ink11.xml"/><Relationship Id="rId5" Type="http://schemas.openxmlformats.org/officeDocument/2006/relationships/image" Target="../media/image240.png"/><Relationship Id="rId15" Type="http://schemas.openxmlformats.org/officeDocument/2006/relationships/image" Target="../media/image29.png"/><Relationship Id="rId23" Type="http://schemas.openxmlformats.org/officeDocument/2006/relationships/image" Target="../media/image33.png"/><Relationship Id="rId10" Type="http://schemas.openxmlformats.org/officeDocument/2006/relationships/customXml" Target="../ink/ink4.xml"/><Relationship Id="rId19" Type="http://schemas.openxmlformats.org/officeDocument/2006/relationships/image" Target="../media/image31.png"/><Relationship Id="rId4" Type="http://schemas.openxmlformats.org/officeDocument/2006/relationships/customXml" Target="../ink/ink1.xml"/><Relationship Id="rId9" Type="http://schemas.openxmlformats.org/officeDocument/2006/relationships/image" Target="../media/image260.png"/><Relationship Id="rId14" Type="http://schemas.openxmlformats.org/officeDocument/2006/relationships/customXml" Target="../ink/ink6.xml"/><Relationship Id="rId22" Type="http://schemas.openxmlformats.org/officeDocument/2006/relationships/customXml" Target="../ink/ink10.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ecfr.gov/current/title-24/subtitle-B/chapter-IX/part-903#p-903.6(b)(2)"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hud.gov/vawa" TargetMode="External"/><Relationship Id="rId7" Type="http://schemas.openxmlformats.org/officeDocument/2006/relationships/hyperlink" Target="https://www.ecfr.gov/current/title-24/subtitle-B/chapter-IX/part-903#p-903.6(a)(3)"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hudexchange.info/trainings/courses/vawa-housing-services-series/4890/" TargetMode="External"/><Relationship Id="rId5" Type="http://schemas.openxmlformats.org/officeDocument/2006/relationships/hyperlink" Target="https://www.hud.gov/sites/documents/PIH-2017-08VAWRA2013.PDF" TargetMode="External"/><Relationship Id="rId4" Type="http://schemas.openxmlformats.org/officeDocument/2006/relationships/hyperlink" Target="https://www.hud.gov/sites/dfiles/FHEO/documents/FHEO-2023-01-%20FHEO%20VAWA%20Notice.pdf#:~:text=The%20Violence%20Against%20Women%20Act%20%28VAWA%29%20was%20reauthorized,applicable%20requirements%20in%20the%20housing%20provisions%20of%20VAWA."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view.officeapps.live.com/op/view.aspx?src=https%3A%2F%2Fwww.hud.gov%2Fsites%2Fdfiles%2FOCHCO%2Fdocuments%2F50077-SL.docx&amp;wdOrigin=BROWSELINK"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ecfr.gov/cgi-bin/text-idx?SID=0a5d6518b33ec04ff98ada81145fa1c4&amp;mc=true&amp;node=pt24.4.903&amp;rgn=div5#se24.4.903_123"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www.ecfr.gov/current/title-24/subtitle-B/chapter-IX/part-903#p-903.23(c)(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gov.ecfr.io/cgi-bin/text-idx?SID=87e1e43b1d3f52bde32fd2fce6ef4587&amp;mc=true&amp;node=pt24.4.903&amp;rgn=div5#se24.4.903_123" TargetMode="Externa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5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51.svg"/></Relationships>
</file>

<file path=ppt/slides/_rels/slide59.xml.rels><?xml version="1.0" encoding="UTF-8" standalone="yes"?>
<Relationships xmlns="http://schemas.openxmlformats.org/package/2006/relationships"><Relationship Id="rId3" Type="http://schemas.openxmlformats.org/officeDocument/2006/relationships/hyperlink" Target="https://www.hud.gov/sites/dfiles/OCHCO/documents/2021-35pihn.pdf"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hud.gov/program_offices/administration/hudclips/forms/hud5" TargetMode="External"/><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s://www.ecfr.gov/current/title-24/subtitle-B/chapter-IX/part-903/subpart-B/section-903.7"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hud.gov/sites/documents/PIH-2015-18.PDF" TargetMode="External"/><Relationship Id="rId7" Type="http://schemas.openxmlformats.org/officeDocument/2006/relationships/hyperlink" Target="https://www.hudexchange.info/programs/public-housing/resident-toolkit/public-housing-resident-organizing-and-participation-guides/resident-advisory-boards-and-the-housing-authority-plan-process/#:~:text=Housing%20authorities%20are%20required%20to%20develop%20an%20Annual,of%20residents%20that%20participates%20in%20the%20Plan%20proces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www.hud.gov/sites/documents/DOC_8904.PDF" TargetMode="External"/><Relationship Id="rId5" Type="http://schemas.openxmlformats.org/officeDocument/2006/relationships/hyperlink" Target="https://www.ecfr.gov/current/title-24/part-903" TargetMode="External"/><Relationship Id="rId4" Type="http://schemas.openxmlformats.org/officeDocument/2006/relationships/hyperlink" Target="https://www.hud.gov/program_offices/public_indian_housing/pha"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hud.gov/program_offices/administration/hudclips/forms/hud5"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www.hudexchange.info/programs/consolidated-plan/"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53.sv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www.hud.gov/program_offices/administration/hudclips/forms/hud5" TargetMode="External"/><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hyperlink" Target="https://www.ecfr.gov/current/title-24/subtitle-B/chapter-IX/part-903/subpart-B/section-903.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hyperlink" Target="https://www.govinfo.gov/content/pkg/PLAW-110publ289/pdf/PLAW-110publ289.pdf" TargetMode="External"/><Relationship Id="rId3" Type="http://schemas.openxmlformats.org/officeDocument/2006/relationships/hyperlink" Target="https://www.govinfo.gov/content/pkg/PLAW-105publ276/pdf/PLAW-105publ276.pdf" TargetMode="External"/><Relationship Id="rId7" Type="http://schemas.openxmlformats.org/officeDocument/2006/relationships/hyperlink" Target="https://www.govinfo.gov/content/pkg/FR-2013-10-24/pdf/2013-23230.pdf#page=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ecfr.gov/current/title-24/subtitle-B/chapter-IX/part-903/subpart-B/section-903.7" TargetMode="External"/><Relationship Id="rId5" Type="http://schemas.openxmlformats.org/officeDocument/2006/relationships/hyperlink" Target="https://www.ecfr.gov/current/title-24/subtitle-B/chapter-IX/part-903/subpart-B/section-903.6" TargetMode="External"/><Relationship Id="rId4" Type="http://schemas.openxmlformats.org/officeDocument/2006/relationships/hyperlink" Target="https://www.govinfo.gov/content/pkg/USCODE-2018-title42/pdf/USCODE-2018-title42-chap8-subchapI-sec1437c-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0832-9841-4588-8765-61D8A3F1D5BB}"/>
              </a:ext>
            </a:extLst>
          </p:cNvPr>
          <p:cNvSpPr>
            <a:spLocks noGrp="1"/>
          </p:cNvSpPr>
          <p:nvPr>
            <p:ph type="ctrTitle"/>
          </p:nvPr>
        </p:nvSpPr>
        <p:spPr>
          <a:xfrm>
            <a:off x="317174" y="576263"/>
            <a:ext cx="4675981" cy="2192683"/>
          </a:xfrm>
        </p:spPr>
        <p:txBody>
          <a:bodyPr anchor="b">
            <a:normAutofit/>
          </a:bodyPr>
          <a:lstStyle/>
          <a:p>
            <a:pPr algn="l"/>
            <a:r>
              <a:rPr lang="en-US" sz="4200" dirty="0">
                <a:solidFill>
                  <a:schemeClr val="bg1"/>
                </a:solidFill>
              </a:rPr>
              <a:t>PHA 5-Year Plan Training</a:t>
            </a:r>
          </a:p>
        </p:txBody>
      </p:sp>
      <p:sp>
        <p:nvSpPr>
          <p:cNvPr id="3" name="Subtitle 2">
            <a:extLst>
              <a:ext uri="{FF2B5EF4-FFF2-40B4-BE49-F238E27FC236}">
                <a16:creationId xmlns:a16="http://schemas.microsoft.com/office/drawing/2014/main" id="{6F519592-D5C5-473B-8E0E-E6BD85439DD2}"/>
              </a:ext>
            </a:extLst>
          </p:cNvPr>
          <p:cNvSpPr>
            <a:spLocks noGrp="1"/>
          </p:cNvSpPr>
          <p:nvPr>
            <p:ph type="subTitle" idx="1"/>
          </p:nvPr>
        </p:nvSpPr>
        <p:spPr>
          <a:xfrm>
            <a:off x="317173" y="3527086"/>
            <a:ext cx="4884529" cy="2192683"/>
          </a:xfrm>
        </p:spPr>
        <p:txBody>
          <a:bodyPr vert="horz" lIns="91440" tIns="45720" rIns="91440" bIns="45720" rtlCol="0" anchor="t">
            <a:normAutofit lnSpcReduction="10000"/>
          </a:bodyPr>
          <a:lstStyle/>
          <a:p>
            <a:pPr algn="l"/>
            <a:r>
              <a:rPr lang="en-US" dirty="0">
                <a:solidFill>
                  <a:schemeClr val="bg1"/>
                </a:solidFill>
                <a:latin typeface="+mj-lt"/>
              </a:rPr>
              <a:t>Nebraska Fall NAHRO</a:t>
            </a:r>
          </a:p>
          <a:p>
            <a:pPr algn="l"/>
            <a:r>
              <a:rPr lang="en-US" dirty="0">
                <a:solidFill>
                  <a:schemeClr val="bg1"/>
                </a:solidFill>
                <a:latin typeface="+mj-lt"/>
                <a:cs typeface="Calibri"/>
              </a:rPr>
              <a:t>September 13, 2023</a:t>
            </a:r>
            <a:endParaRPr lang="en-US" dirty="0">
              <a:solidFill>
                <a:schemeClr val="bg1"/>
              </a:solidFill>
              <a:latin typeface="+mj-lt"/>
            </a:endParaRPr>
          </a:p>
          <a:p>
            <a:pPr algn="l"/>
            <a:endParaRPr lang="en-US" dirty="0">
              <a:solidFill>
                <a:schemeClr val="bg1"/>
              </a:solidFill>
              <a:latin typeface="+mj-lt"/>
            </a:endParaRPr>
          </a:p>
          <a:p>
            <a:pPr algn="l"/>
            <a:endParaRPr lang="en-US" dirty="0">
              <a:solidFill>
                <a:schemeClr val="bg1"/>
              </a:solidFill>
              <a:latin typeface="+mj-lt"/>
            </a:endParaRPr>
          </a:p>
          <a:p>
            <a:pPr algn="l"/>
            <a:r>
              <a:rPr lang="en-US" dirty="0">
                <a:solidFill>
                  <a:schemeClr val="bg1"/>
                </a:solidFill>
                <a:latin typeface="+mj-lt"/>
              </a:rPr>
              <a:t>Omaha Field Office </a:t>
            </a:r>
            <a:endParaRPr lang="en-US" dirty="0">
              <a:solidFill>
                <a:schemeClr val="bg1"/>
              </a:solidFill>
              <a:latin typeface="+mj-lt"/>
              <a:cs typeface="Calibri"/>
            </a:endParaRPr>
          </a:p>
        </p:txBody>
      </p:sp>
      <p:sp>
        <p:nvSpPr>
          <p:cNvPr id="4" name="Flowchart: Connector 3">
            <a:extLst>
              <a:ext uri="{FF2B5EF4-FFF2-40B4-BE49-F238E27FC236}">
                <a16:creationId xmlns:a16="http://schemas.microsoft.com/office/drawing/2014/main" id="{F6C8CA5F-E0A2-4FE2-8361-5A9EE647ED6C}"/>
              </a:ext>
            </a:extLst>
          </p:cNvPr>
          <p:cNvSpPr/>
          <p:nvPr/>
        </p:nvSpPr>
        <p:spPr>
          <a:xfrm>
            <a:off x="5201702" y="1672604"/>
            <a:ext cx="3236444" cy="3384884"/>
          </a:xfrm>
          <a:prstGeom prst="flowChartConnector">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descr="A picture containing clock, hanging, people&#10;&#10;Description automatically generated">
            <a:extLst>
              <a:ext uri="{FF2B5EF4-FFF2-40B4-BE49-F238E27FC236}">
                <a16:creationId xmlns:a16="http://schemas.microsoft.com/office/drawing/2014/main" id="{92F5E127-6B01-4188-95E6-BFB6E8FA2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983" y="1893886"/>
            <a:ext cx="2747881" cy="2942320"/>
          </a:xfrm>
          <a:prstGeom prst="rect">
            <a:avLst/>
          </a:prstGeom>
        </p:spPr>
      </p:pic>
    </p:spTree>
    <p:extLst>
      <p:ext uri="{BB962C8B-B14F-4D97-AF65-F5344CB8AC3E}">
        <p14:creationId xmlns:p14="http://schemas.microsoft.com/office/powerpoint/2010/main" val="3390654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52575-06F1-4C18-A0CA-FEB265453AFF}"/>
              </a:ext>
            </a:extLst>
          </p:cNvPr>
          <p:cNvSpPr>
            <a:spLocks noGrp="1"/>
          </p:cNvSpPr>
          <p:nvPr>
            <p:ph type="title"/>
          </p:nvPr>
        </p:nvSpPr>
        <p:spPr>
          <a:xfrm>
            <a:off x="628650" y="501649"/>
            <a:ext cx="7886700" cy="1009652"/>
          </a:xfrm>
        </p:spPr>
        <p:txBody>
          <a:bodyPr>
            <a:normAutofit/>
          </a:bodyPr>
          <a:lstStyle/>
          <a:p>
            <a:r>
              <a:rPr lang="en-US" sz="3800" b="1" dirty="0"/>
              <a:t>Non-Qualified and Qualified PHAs</a:t>
            </a:r>
          </a:p>
        </p:txBody>
      </p:sp>
      <p:graphicFrame>
        <p:nvGraphicFramePr>
          <p:cNvPr id="7" name="Table 7">
            <a:extLst>
              <a:ext uri="{FF2B5EF4-FFF2-40B4-BE49-F238E27FC236}">
                <a16:creationId xmlns:a16="http://schemas.microsoft.com/office/drawing/2014/main" id="{A8FAB111-5622-4081-97B3-4341990E89CD}"/>
              </a:ext>
            </a:extLst>
          </p:cNvPr>
          <p:cNvGraphicFramePr>
            <a:graphicFrameLocks noGrp="1"/>
          </p:cNvGraphicFramePr>
          <p:nvPr>
            <p:ph idx="1"/>
            <p:extLst>
              <p:ext uri="{D42A27DB-BD31-4B8C-83A1-F6EECF244321}">
                <p14:modId xmlns:p14="http://schemas.microsoft.com/office/powerpoint/2010/main" val="2706492527"/>
              </p:ext>
            </p:extLst>
          </p:nvPr>
        </p:nvGraphicFramePr>
        <p:xfrm>
          <a:off x="687998" y="1378858"/>
          <a:ext cx="7768004" cy="3931920"/>
        </p:xfrm>
        <a:graphic>
          <a:graphicData uri="http://schemas.openxmlformats.org/drawingml/2006/table">
            <a:tbl>
              <a:tblPr firstRow="1" bandRow="1">
                <a:tableStyleId>{5C22544A-7EE6-4342-B048-85BDC9FD1C3A}</a:tableStyleId>
              </a:tblPr>
              <a:tblGrid>
                <a:gridCol w="3884002">
                  <a:extLst>
                    <a:ext uri="{9D8B030D-6E8A-4147-A177-3AD203B41FA5}">
                      <a16:colId xmlns:a16="http://schemas.microsoft.com/office/drawing/2014/main" val="3718889753"/>
                    </a:ext>
                  </a:extLst>
                </a:gridCol>
                <a:gridCol w="3884002">
                  <a:extLst>
                    <a:ext uri="{9D8B030D-6E8A-4147-A177-3AD203B41FA5}">
                      <a16:colId xmlns:a16="http://schemas.microsoft.com/office/drawing/2014/main" val="4037163088"/>
                    </a:ext>
                  </a:extLst>
                </a:gridCol>
              </a:tblGrid>
              <a:tr h="348693">
                <a:tc>
                  <a:txBody>
                    <a:bodyPr/>
                    <a:lstStyle/>
                    <a:p>
                      <a:pPr algn="ctr"/>
                      <a:r>
                        <a:rPr lang="en-US"/>
                        <a:t>Qualified PHAs</a:t>
                      </a:r>
                    </a:p>
                  </a:txBody>
                  <a:tcPr/>
                </a:tc>
                <a:tc>
                  <a:txBody>
                    <a:bodyPr/>
                    <a:lstStyle/>
                    <a:p>
                      <a:pPr algn="ctr"/>
                      <a:r>
                        <a:rPr lang="en-US"/>
                        <a:t>Non-Qualified</a:t>
                      </a:r>
                    </a:p>
                  </a:txBody>
                  <a:tcPr/>
                </a:tc>
                <a:extLst>
                  <a:ext uri="{0D108BD9-81ED-4DB2-BD59-A6C34878D82A}">
                    <a16:rowId xmlns:a16="http://schemas.microsoft.com/office/drawing/2014/main" val="763676755"/>
                  </a:ext>
                </a:extLst>
              </a:tr>
              <a:tr h="610213">
                <a:tc>
                  <a:txBody>
                    <a:bodyPr/>
                    <a:lstStyle/>
                    <a:p>
                      <a:pPr marL="285750" indent="-285750">
                        <a:buFont typeface="Arial" panose="020B0604020202020204" pitchFamily="34" charset="0"/>
                        <a:buChar char="•"/>
                      </a:pPr>
                      <a:r>
                        <a:rPr lang="en-US" dirty="0"/>
                        <a:t>≤550 Combined Public Housing Units and Housing Choice Vouchers</a:t>
                      </a:r>
                    </a:p>
                  </a:txBody>
                  <a:tcPr>
                    <a:solidFill>
                      <a:schemeClr val="accent5">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&gt;550 Combined Public Housing Units and Housing Choice Vouchers</a:t>
                      </a:r>
                    </a:p>
                  </a:txBody>
                  <a:tcPr>
                    <a:solidFill>
                      <a:schemeClr val="accent5">
                        <a:lumMod val="20000"/>
                        <a:lumOff val="80000"/>
                      </a:schemeClr>
                    </a:solidFill>
                  </a:tcPr>
                </a:tc>
                <a:extLst>
                  <a:ext uri="{0D108BD9-81ED-4DB2-BD59-A6C34878D82A}">
                    <a16:rowId xmlns:a16="http://schemas.microsoft.com/office/drawing/2014/main" val="2522597215"/>
                  </a:ext>
                </a:extLst>
              </a:tr>
              <a:tr h="87173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 designated as “Troubled” under PHAS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Does not have a failing SEMAP score during prior 12 months </a:t>
                      </a:r>
                    </a:p>
                  </a:txBody>
                  <a:tcPr>
                    <a:solidFill>
                      <a:schemeClr val="accent5">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Designated Troubled in PHAS or SEMAP</a:t>
                      </a:r>
                    </a:p>
                  </a:txBody>
                  <a:tcPr>
                    <a:solidFill>
                      <a:schemeClr val="accent5">
                        <a:lumMod val="20000"/>
                        <a:lumOff val="80000"/>
                      </a:schemeClr>
                    </a:solidFill>
                  </a:tcPr>
                </a:tc>
                <a:extLst>
                  <a:ext uri="{0D108BD9-81ED-4DB2-BD59-A6C34878D82A}">
                    <a16:rowId xmlns:a16="http://schemas.microsoft.com/office/drawing/2014/main" val="508191108"/>
                  </a:ext>
                </a:extLst>
              </a:tr>
              <a:tr h="165629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Exempt from Annual Plan Submission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PHA Plan Qualified PHAs | HUD.gov / U.S. Department of Housing and Urban Development (HUD)</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txBody>
                  <a:tcPr>
                    <a:solidFill>
                      <a:schemeClr val="accent5">
                        <a:lumMod val="60000"/>
                        <a:lumOff val="4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Must submit an Annual Plan*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hlinkClick r:id="rId4"/>
                        </a:rPr>
                        <a:t>PHA Plan: Non-Qualified PHAs | HUD.gov / U.S. Department of Housing and Urban Development (HUD)</a:t>
                      </a:r>
                      <a:endParaRPr lang="en-US" sz="1600" dirty="0"/>
                    </a:p>
                  </a:txBody>
                  <a:tcPr>
                    <a:solidFill>
                      <a:schemeClr val="accent5">
                        <a:lumMod val="60000"/>
                        <a:lumOff val="40000"/>
                      </a:schemeClr>
                    </a:solidFill>
                  </a:tcPr>
                </a:tc>
                <a:extLst>
                  <a:ext uri="{0D108BD9-81ED-4DB2-BD59-A6C34878D82A}">
                    <a16:rowId xmlns:a16="http://schemas.microsoft.com/office/drawing/2014/main" val="672289301"/>
                  </a:ext>
                </a:extLst>
              </a:tr>
            </a:tbl>
          </a:graphicData>
        </a:graphic>
      </p:graphicFrame>
      <p:sp>
        <p:nvSpPr>
          <p:cNvPr id="4" name="Date Placeholder 3">
            <a:extLst>
              <a:ext uri="{FF2B5EF4-FFF2-40B4-BE49-F238E27FC236}">
                <a16:creationId xmlns:a16="http://schemas.microsoft.com/office/drawing/2014/main" id="{DDD26177-E91D-4609-9674-CAB3835FC1B6}"/>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FB2B7BCB-923F-48C3-99F4-1990A88FB5BD}"/>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Omaha FO PHA PLAN TRAINING</a:t>
            </a:r>
          </a:p>
        </p:txBody>
      </p:sp>
      <p:sp>
        <p:nvSpPr>
          <p:cNvPr id="6" name="Slide Number Placeholder 5">
            <a:extLst>
              <a:ext uri="{FF2B5EF4-FFF2-40B4-BE49-F238E27FC236}">
                <a16:creationId xmlns:a16="http://schemas.microsoft.com/office/drawing/2014/main" id="{2277E5B5-778C-47C4-9AB9-1F38CDF53A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25326-07C1-4D0E-ABC1-3CBC035C02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BC23E13-DFFB-4312-9E17-FF3D48541325}"/>
              </a:ext>
            </a:extLst>
          </p:cNvPr>
          <p:cNvSpPr txBox="1"/>
          <p:nvPr/>
        </p:nvSpPr>
        <p:spPr>
          <a:xfrm>
            <a:off x="791142" y="5310778"/>
            <a:ext cx="7561716" cy="954107"/>
          </a:xfrm>
          <a:prstGeom prst="rect">
            <a:avLst/>
          </a:prstGeom>
          <a:noFill/>
        </p:spPr>
        <p:txBody>
          <a:bodyPr wrap="square" rtlCol="0">
            <a:spAutoFit/>
          </a:bodyPr>
          <a:lstStyle/>
          <a:p>
            <a:pPr marL="109538" indent="-109538"/>
            <a:r>
              <a:rPr lang="en-US" sz="1400" dirty="0">
                <a:cs typeface="Calibri"/>
              </a:rPr>
              <a:t>* Even though Qualified agencies are exempt from completing the Annual PHA Plan, they are still required to annually conduct a hearing to discuss any changes to the goals, objectives, and policies of the agency, and invite public comment.  The Qualified Agencies are required to comply with the 45-day public comment period. (Section 2702 of </a:t>
            </a:r>
            <a:r>
              <a:rPr lang="en-US" sz="1400" dirty="0">
                <a:cs typeface="Calibri"/>
                <a:hlinkClick r:id="rId5"/>
              </a:rPr>
              <a:t>HERA</a:t>
            </a:r>
            <a:r>
              <a:rPr lang="en-US" sz="1400" dirty="0">
                <a:cs typeface="Calibri"/>
              </a:rPr>
              <a:t>)</a:t>
            </a:r>
          </a:p>
        </p:txBody>
      </p:sp>
    </p:spTree>
    <p:extLst>
      <p:ext uri="{BB962C8B-B14F-4D97-AF65-F5344CB8AC3E}">
        <p14:creationId xmlns:p14="http://schemas.microsoft.com/office/powerpoint/2010/main" val="2848624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8AC7B-4880-4E1E-B844-279CF666D0EE}"/>
              </a:ext>
            </a:extLst>
          </p:cNvPr>
          <p:cNvSpPr>
            <a:spLocks noGrp="1"/>
          </p:cNvSpPr>
          <p:nvPr>
            <p:ph type="title"/>
          </p:nvPr>
        </p:nvSpPr>
        <p:spPr>
          <a:xfrm>
            <a:off x="435381" y="670000"/>
            <a:ext cx="8092563" cy="1182180"/>
          </a:xfrm>
        </p:spPr>
        <p:txBody>
          <a:bodyPr>
            <a:normAutofit/>
          </a:bodyPr>
          <a:lstStyle/>
          <a:p>
            <a:r>
              <a:rPr lang="en-US" sz="3800" b="1" dirty="0"/>
              <a:t>How do I know what my designation is? </a:t>
            </a:r>
            <a:br>
              <a:rPr lang="en-US" dirty="0"/>
            </a:br>
            <a:endParaRPr lang="en-US" sz="3200" b="1" dirty="0">
              <a:latin typeface="Calibri"/>
              <a:cs typeface="Calibri"/>
            </a:endParaRPr>
          </a:p>
        </p:txBody>
      </p:sp>
      <p:sp>
        <p:nvSpPr>
          <p:cNvPr id="3" name="Content Placeholder 2">
            <a:extLst>
              <a:ext uri="{FF2B5EF4-FFF2-40B4-BE49-F238E27FC236}">
                <a16:creationId xmlns:a16="http://schemas.microsoft.com/office/drawing/2014/main" id="{1F03CEE1-05BA-4975-A267-1709E5ABA2A5}"/>
              </a:ext>
            </a:extLst>
          </p:cNvPr>
          <p:cNvSpPr>
            <a:spLocks noGrp="1"/>
          </p:cNvSpPr>
          <p:nvPr>
            <p:ph idx="1"/>
          </p:nvPr>
        </p:nvSpPr>
        <p:spPr>
          <a:xfrm>
            <a:off x="435381" y="1327353"/>
            <a:ext cx="8067375" cy="3834581"/>
          </a:xfrm>
        </p:spPr>
        <p:txBody>
          <a:bodyPr vert="horz" lIns="91440" tIns="45720" rIns="91440" bIns="45720" rtlCol="0" anchor="t">
            <a:normAutofit/>
          </a:bodyPr>
          <a:lstStyle/>
          <a:p>
            <a:pPr marL="0" marR="0" lvl="0" indent="0" algn="l" defTabSz="128905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rPr>
              <a:t>The Qualified PHA list:</a:t>
            </a:r>
          </a:p>
          <a:p>
            <a:pPr marR="0" lvl="0" algn="l" defTabSz="1289050" rtl="0" eaLnBrk="1" fontAlgn="auto" latinLnBrk="0" hangingPunct="1">
              <a:lnSpc>
                <a:spcPct val="90000"/>
              </a:lnSpc>
              <a:spcBef>
                <a:spcPct val="0"/>
              </a:spcBef>
              <a:spcAft>
                <a:spcPct val="350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rPr>
              <a:t>Updated </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hlinkClick r:id="rId3"/>
              </a:rPr>
              <a:t>here</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rPr>
              <a:t> on a quarterly basis (3/31, 6/30, 9/30, 12/31)</a:t>
            </a:r>
          </a:p>
          <a:p>
            <a:pPr lvl="1" defTabSz="1289050">
              <a:spcBef>
                <a:spcPct val="0"/>
              </a:spcBef>
              <a:spcAft>
                <a:spcPct val="35000"/>
              </a:spcAft>
              <a:buFont typeface="Wingdings" panose="05000000000000000000" pitchFamily="2" charset="2"/>
              <a:buChar char="§"/>
              <a:defRPr/>
            </a:pPr>
            <a:r>
              <a:rPr lang="en-US" sz="1600" dirty="0">
                <a:latin typeface="+mj-lt"/>
              </a:rPr>
              <a:t>These PHAs meet the criteria of a Qualified agency under HERA for the purpose of being exempt from the requirement to submit an Annual PHA Plan. </a:t>
            </a:r>
          </a:p>
          <a:p>
            <a:pPr lvl="1" defTabSz="1289050">
              <a:spcBef>
                <a:spcPct val="0"/>
              </a:spcBef>
              <a:spcAft>
                <a:spcPct val="35000"/>
              </a:spcAft>
              <a:buFont typeface="Wingdings" panose="05000000000000000000" pitchFamily="2" charset="2"/>
              <a:buChar char="§"/>
              <a:defRPr/>
            </a:pPr>
            <a:r>
              <a:rPr lang="en-US" sz="1600" dirty="0">
                <a:latin typeface="+mj-lt"/>
              </a:rPr>
              <a:t>Due to the processing timeline for PHAs that are required to complete and submit an Annual PHA Plan (advance notice of a public hearing, preparation of the plan, holding the annual hearing, revisions to the plan based on public comments, submission to HUD, and HUD review), the list of Qualified PHAs that HUD posts three quarters in advance of a PHA’s fiscal year beginning (FYB) will determine whether a PHA is exempt in the upcoming fiscal year from the requirement to submit an Annual PHA Plan if on the list - or is required to submit an Annual PHA Plan in the upcoming fiscal year if not on the list. </a:t>
            </a:r>
          </a:p>
        </p:txBody>
      </p:sp>
      <p:sp>
        <p:nvSpPr>
          <p:cNvPr id="4" name="Date Placeholder 3">
            <a:extLst>
              <a:ext uri="{FF2B5EF4-FFF2-40B4-BE49-F238E27FC236}">
                <a16:creationId xmlns:a16="http://schemas.microsoft.com/office/drawing/2014/main" id="{42728B3A-A1F0-4189-901A-BFE936BEFCAE}"/>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B0762810-AD19-4714-A7FE-F4CBE5918F9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Omaha FO PHA PLAN TRAINING</a:t>
            </a:r>
          </a:p>
        </p:txBody>
      </p:sp>
      <p:sp>
        <p:nvSpPr>
          <p:cNvPr id="6" name="Slide Number Placeholder 5">
            <a:extLst>
              <a:ext uri="{FF2B5EF4-FFF2-40B4-BE49-F238E27FC236}">
                <a16:creationId xmlns:a16="http://schemas.microsoft.com/office/drawing/2014/main" id="{BA031141-317E-42E6-94A4-06B45515618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25326-07C1-4D0E-ABC1-3CBC035C02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07A96266-588A-9A90-AB16-A536575FB787}"/>
              </a:ext>
            </a:extLst>
          </p:cNvPr>
          <p:cNvGraphicFramePr>
            <a:graphicFrameLocks noGrp="1"/>
          </p:cNvGraphicFramePr>
          <p:nvPr>
            <p:extLst>
              <p:ext uri="{D42A27DB-BD31-4B8C-83A1-F6EECF244321}">
                <p14:modId xmlns:p14="http://schemas.microsoft.com/office/powerpoint/2010/main" val="2171942974"/>
              </p:ext>
            </p:extLst>
          </p:nvPr>
        </p:nvGraphicFramePr>
        <p:xfrm>
          <a:off x="2428568" y="5137547"/>
          <a:ext cx="6074188" cy="1185684"/>
        </p:xfrm>
        <a:graphic>
          <a:graphicData uri="http://schemas.openxmlformats.org/drawingml/2006/table">
            <a:tbl>
              <a:tblPr firstRow="1" firstCol="1" bandRow="1">
                <a:tableStyleId>{5C22544A-7EE6-4342-B048-85BDC9FD1C3A}</a:tableStyleId>
              </a:tblPr>
              <a:tblGrid>
                <a:gridCol w="1801864">
                  <a:extLst>
                    <a:ext uri="{9D8B030D-6E8A-4147-A177-3AD203B41FA5}">
                      <a16:colId xmlns:a16="http://schemas.microsoft.com/office/drawing/2014/main" val="3145434811"/>
                    </a:ext>
                  </a:extLst>
                </a:gridCol>
                <a:gridCol w="1323818">
                  <a:extLst>
                    <a:ext uri="{9D8B030D-6E8A-4147-A177-3AD203B41FA5}">
                      <a16:colId xmlns:a16="http://schemas.microsoft.com/office/drawing/2014/main" val="401846949"/>
                    </a:ext>
                  </a:extLst>
                </a:gridCol>
                <a:gridCol w="1805208">
                  <a:extLst>
                    <a:ext uri="{9D8B030D-6E8A-4147-A177-3AD203B41FA5}">
                      <a16:colId xmlns:a16="http://schemas.microsoft.com/office/drawing/2014/main" val="668871995"/>
                    </a:ext>
                  </a:extLst>
                </a:gridCol>
                <a:gridCol w="1143298">
                  <a:extLst>
                    <a:ext uri="{9D8B030D-6E8A-4147-A177-3AD203B41FA5}">
                      <a16:colId xmlns:a16="http://schemas.microsoft.com/office/drawing/2014/main" val="337663869"/>
                    </a:ext>
                  </a:extLst>
                </a:gridCol>
              </a:tblGrid>
              <a:tr h="362254">
                <a:tc>
                  <a:txBody>
                    <a:bodyPr/>
                    <a:lstStyle/>
                    <a:p>
                      <a:pPr marL="0" marR="0" algn="ctr">
                        <a:spcBef>
                          <a:spcPts val="0"/>
                        </a:spcBef>
                        <a:spcAft>
                          <a:spcPts val="0"/>
                        </a:spcAft>
                      </a:pPr>
                      <a:r>
                        <a:rPr lang="en-US" sz="1200" b="0" dirty="0">
                          <a:effectLst/>
                          <a:latin typeface="+mj-lt"/>
                        </a:rPr>
                        <a:t>Fiscal Year Beginning (FYB)</a:t>
                      </a:r>
                      <a:endParaRPr lang="en-US" sz="1200" b="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0" dirty="0">
                          <a:effectLst/>
                          <a:latin typeface="+mj-lt"/>
                        </a:rPr>
                        <a:t>Example</a:t>
                      </a:r>
                      <a:endParaRPr lang="en-US" sz="1200" b="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0">
                          <a:effectLst/>
                          <a:latin typeface="+mj-lt"/>
                        </a:rPr>
                        <a:t>Applicable Qualified Agencies List Posting Date</a:t>
                      </a:r>
                      <a:endParaRPr lang="en-US" sz="1200" b="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0">
                          <a:effectLst/>
                          <a:latin typeface="+mj-lt"/>
                        </a:rPr>
                        <a:t>Example</a:t>
                      </a:r>
                      <a:endParaRPr lang="en-US" sz="1200" b="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811996266"/>
                  </a:ext>
                </a:extLst>
              </a:tr>
              <a:tr h="204981">
                <a:tc>
                  <a:txBody>
                    <a:bodyPr/>
                    <a:lstStyle/>
                    <a:p>
                      <a:pPr marL="0" marR="0" algn="ctr">
                        <a:spcBef>
                          <a:spcPts val="0"/>
                        </a:spcBef>
                        <a:spcAft>
                          <a:spcPts val="0"/>
                        </a:spcAft>
                      </a:pPr>
                      <a:r>
                        <a:rPr lang="en-US" sz="1200" b="0" dirty="0">
                          <a:effectLst/>
                          <a:latin typeface="+mj-lt"/>
                        </a:rPr>
                        <a:t>January 1st</a:t>
                      </a:r>
                      <a:endParaRPr lang="en-US" sz="1200" b="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0" dirty="0">
                          <a:effectLst/>
                          <a:latin typeface="+mj-lt"/>
                        </a:rPr>
                        <a:t>1/1/2023</a:t>
                      </a:r>
                      <a:endParaRPr lang="en-US" sz="1200" b="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0" dirty="0">
                          <a:effectLst/>
                          <a:latin typeface="+mj-lt"/>
                        </a:rPr>
                        <a:t>April 1</a:t>
                      </a:r>
                      <a:r>
                        <a:rPr lang="en-US" sz="1200" b="0" baseline="30000" dirty="0">
                          <a:effectLst/>
                          <a:latin typeface="+mj-lt"/>
                        </a:rPr>
                        <a:t>st</a:t>
                      </a:r>
                      <a:endParaRPr lang="en-US" sz="1200" b="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0" dirty="0">
                          <a:effectLst/>
                          <a:latin typeface="+mj-lt"/>
                        </a:rPr>
                        <a:t>4/1/2022</a:t>
                      </a:r>
                      <a:endParaRPr lang="en-US" sz="1200" b="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945594453"/>
                  </a:ext>
                </a:extLst>
              </a:tr>
              <a:tr h="204981">
                <a:tc>
                  <a:txBody>
                    <a:bodyPr/>
                    <a:lstStyle/>
                    <a:p>
                      <a:pPr marL="0" marR="0" algn="ctr">
                        <a:spcBef>
                          <a:spcPts val="0"/>
                        </a:spcBef>
                        <a:spcAft>
                          <a:spcPts val="0"/>
                        </a:spcAft>
                      </a:pPr>
                      <a:r>
                        <a:rPr lang="en-US" sz="1200" b="0" dirty="0">
                          <a:effectLst/>
                          <a:latin typeface="+mj-lt"/>
                        </a:rPr>
                        <a:t>April 1st</a:t>
                      </a:r>
                      <a:endParaRPr lang="en-US" sz="1200" b="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0" dirty="0">
                          <a:effectLst/>
                          <a:latin typeface="+mj-lt"/>
                        </a:rPr>
                        <a:t>4/1/2023</a:t>
                      </a:r>
                      <a:endParaRPr lang="en-US" sz="1200" b="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0" dirty="0">
                          <a:effectLst/>
                          <a:latin typeface="+mj-lt"/>
                        </a:rPr>
                        <a:t>July 1</a:t>
                      </a:r>
                      <a:r>
                        <a:rPr lang="en-US" sz="1200" b="0" baseline="30000" dirty="0">
                          <a:effectLst/>
                          <a:latin typeface="+mj-lt"/>
                        </a:rPr>
                        <a:t>st</a:t>
                      </a:r>
                      <a:endParaRPr lang="en-US" sz="1200" b="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0" dirty="0">
                          <a:effectLst/>
                          <a:latin typeface="+mj-lt"/>
                        </a:rPr>
                        <a:t>7/1/2022</a:t>
                      </a:r>
                      <a:endParaRPr lang="en-US" sz="1200" b="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3332382769"/>
                  </a:ext>
                </a:extLst>
              </a:tr>
              <a:tr h="204981">
                <a:tc>
                  <a:txBody>
                    <a:bodyPr/>
                    <a:lstStyle/>
                    <a:p>
                      <a:pPr marL="0" marR="0" algn="ctr">
                        <a:spcBef>
                          <a:spcPts val="0"/>
                        </a:spcBef>
                        <a:spcAft>
                          <a:spcPts val="0"/>
                        </a:spcAft>
                      </a:pPr>
                      <a:r>
                        <a:rPr lang="en-US" sz="1200" b="0">
                          <a:effectLst/>
                          <a:latin typeface="+mj-lt"/>
                        </a:rPr>
                        <a:t>July 1st</a:t>
                      </a:r>
                      <a:endParaRPr lang="en-US" sz="1200" b="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0" dirty="0">
                          <a:effectLst/>
                          <a:latin typeface="+mj-lt"/>
                        </a:rPr>
                        <a:t>7/1/2023</a:t>
                      </a:r>
                      <a:endParaRPr lang="en-US" sz="1200" b="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0" dirty="0">
                          <a:effectLst/>
                          <a:latin typeface="+mj-lt"/>
                        </a:rPr>
                        <a:t>October 1</a:t>
                      </a:r>
                      <a:r>
                        <a:rPr lang="en-US" sz="1200" b="0" baseline="30000" dirty="0">
                          <a:effectLst/>
                          <a:latin typeface="+mj-lt"/>
                        </a:rPr>
                        <a:t>st</a:t>
                      </a:r>
                      <a:endParaRPr lang="en-US" sz="1200" b="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0" dirty="0">
                          <a:effectLst/>
                          <a:latin typeface="+mj-lt"/>
                        </a:rPr>
                        <a:t>10/1/2022</a:t>
                      </a:r>
                      <a:endParaRPr lang="en-US" sz="1200" b="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3056777554"/>
                  </a:ext>
                </a:extLst>
              </a:tr>
              <a:tr h="204981">
                <a:tc>
                  <a:txBody>
                    <a:bodyPr/>
                    <a:lstStyle/>
                    <a:p>
                      <a:pPr marL="0" marR="0" algn="ctr">
                        <a:spcBef>
                          <a:spcPts val="0"/>
                        </a:spcBef>
                        <a:spcAft>
                          <a:spcPts val="0"/>
                        </a:spcAft>
                      </a:pPr>
                      <a:r>
                        <a:rPr lang="en-US" sz="1200" b="0" dirty="0">
                          <a:effectLst/>
                          <a:latin typeface="+mj-lt"/>
                        </a:rPr>
                        <a:t>October 1st</a:t>
                      </a:r>
                      <a:endParaRPr lang="en-US" sz="1200" b="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0" dirty="0">
                          <a:effectLst/>
                          <a:latin typeface="+mj-lt"/>
                        </a:rPr>
                        <a:t>10/1/2023</a:t>
                      </a:r>
                      <a:endParaRPr lang="en-US" sz="1200" b="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0">
                          <a:effectLst/>
                          <a:latin typeface="+mj-lt"/>
                        </a:rPr>
                        <a:t>January 1</a:t>
                      </a:r>
                      <a:r>
                        <a:rPr lang="en-US" sz="1200" b="0" baseline="30000">
                          <a:effectLst/>
                          <a:latin typeface="+mj-lt"/>
                        </a:rPr>
                        <a:t>st</a:t>
                      </a:r>
                      <a:r>
                        <a:rPr lang="en-US" sz="1200" b="0">
                          <a:effectLst/>
                          <a:latin typeface="+mj-lt"/>
                        </a:rPr>
                        <a:t> </a:t>
                      </a:r>
                      <a:endParaRPr lang="en-US" sz="1200" b="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b="0" dirty="0">
                          <a:effectLst/>
                          <a:latin typeface="+mj-lt"/>
                        </a:rPr>
                        <a:t>1/1/2023</a:t>
                      </a:r>
                      <a:endParaRPr lang="en-US" sz="1200" b="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430447174"/>
                  </a:ext>
                </a:extLst>
              </a:tr>
            </a:tbl>
          </a:graphicData>
        </a:graphic>
      </p:graphicFrame>
    </p:spTree>
    <p:extLst>
      <p:ext uri="{BB962C8B-B14F-4D97-AF65-F5344CB8AC3E}">
        <p14:creationId xmlns:p14="http://schemas.microsoft.com/office/powerpoint/2010/main" val="142733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3CFA-C322-4F55-8C80-9EF907DFC6D4}"/>
              </a:ext>
            </a:extLst>
          </p:cNvPr>
          <p:cNvSpPr>
            <a:spLocks noGrp="1"/>
          </p:cNvSpPr>
          <p:nvPr>
            <p:ph type="title"/>
          </p:nvPr>
        </p:nvSpPr>
        <p:spPr>
          <a:xfrm>
            <a:off x="628650" y="727791"/>
            <a:ext cx="7886700" cy="1009652"/>
          </a:xfrm>
        </p:spPr>
        <p:txBody>
          <a:bodyPr>
            <a:noAutofit/>
          </a:bodyPr>
          <a:lstStyle/>
          <a:p>
            <a:r>
              <a:rPr lang="en-US" sz="3800" b="1" dirty="0"/>
              <a:t>Is HUD allowed to approve PHA Plans on a “rolling basis”?</a:t>
            </a:r>
          </a:p>
        </p:txBody>
      </p:sp>
      <p:sp>
        <p:nvSpPr>
          <p:cNvPr id="4" name="Date Placeholder 3">
            <a:extLst>
              <a:ext uri="{FF2B5EF4-FFF2-40B4-BE49-F238E27FC236}">
                <a16:creationId xmlns:a16="http://schemas.microsoft.com/office/drawing/2014/main" id="{DCED8E4C-F80A-411D-A0C1-327A8C44B19D}"/>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4A58CCFF-7C12-41CA-8481-4A67F918FFD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Omaha FO PHA PLAN TRAINING</a:t>
            </a:r>
          </a:p>
        </p:txBody>
      </p:sp>
      <p:sp>
        <p:nvSpPr>
          <p:cNvPr id="6" name="Slide Number Placeholder 5">
            <a:extLst>
              <a:ext uri="{FF2B5EF4-FFF2-40B4-BE49-F238E27FC236}">
                <a16:creationId xmlns:a16="http://schemas.microsoft.com/office/drawing/2014/main" id="{C39AF081-638D-41A6-999D-704F9F9D9A2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25326-07C1-4D0E-ABC1-3CBC035C02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32E7842F-FC22-4890-AA7E-B555CCD6E706}"/>
              </a:ext>
            </a:extLst>
          </p:cNvPr>
          <p:cNvSpPr/>
          <p:nvPr/>
        </p:nvSpPr>
        <p:spPr>
          <a:xfrm>
            <a:off x="3833726" y="2597159"/>
            <a:ext cx="4681624" cy="2817284"/>
          </a:xfrm>
          <a:custGeom>
            <a:avLst/>
            <a:gdLst>
              <a:gd name="connsiteX0" fmla="*/ 0 w 4655771"/>
              <a:gd name="connsiteY0" fmla="*/ 0 h 3105399"/>
              <a:gd name="connsiteX1" fmla="*/ 4655771 w 4655771"/>
              <a:gd name="connsiteY1" fmla="*/ 0 h 3105399"/>
              <a:gd name="connsiteX2" fmla="*/ 4655771 w 4655771"/>
              <a:gd name="connsiteY2" fmla="*/ 3105399 h 3105399"/>
              <a:gd name="connsiteX3" fmla="*/ 0 w 4655771"/>
              <a:gd name="connsiteY3" fmla="*/ 3105399 h 3105399"/>
              <a:gd name="connsiteX4" fmla="*/ 0 w 4655771"/>
              <a:gd name="connsiteY4" fmla="*/ 0 h 3105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5771" h="3105399">
                <a:moveTo>
                  <a:pt x="0" y="0"/>
                </a:moveTo>
                <a:lnTo>
                  <a:pt x="4655771" y="0"/>
                </a:lnTo>
                <a:lnTo>
                  <a:pt x="4655771" y="3105399"/>
                </a:lnTo>
                <a:lnTo>
                  <a:pt x="0" y="3105399"/>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4923" tIns="163576" rIns="163576" bIns="163576" numCol="1" spcCol="1270" anchor="ctr" anchorCtr="0">
            <a:noAutofit/>
          </a:bodyPr>
          <a:lstStyle/>
          <a:p>
            <a:pPr defTabSz="1022350">
              <a:lnSpc>
                <a:spcPct val="90000"/>
              </a:lnSpc>
              <a:spcBef>
                <a:spcPct val="0"/>
              </a:spcBef>
              <a:spcAft>
                <a:spcPct val="35000"/>
              </a:spcAft>
            </a:pPr>
            <a:r>
              <a:rPr lang="en-US" sz="2300" kern="1200" dirty="0">
                <a:latin typeface="+mj-lt"/>
              </a:rPr>
              <a:t>No, you cannot reset the 5-Year plan due date. A PHA can submit within the cycle, but it does not reset the date of the next one. The submission cycle for all 5-Year plans </a:t>
            </a:r>
            <a:r>
              <a:rPr lang="en-US" sz="2300" dirty="0">
                <a:latin typeface="+mj-lt"/>
                <a:cs typeface="Calibri"/>
              </a:rPr>
              <a:t>is on a fixed schedule</a:t>
            </a:r>
            <a:r>
              <a:rPr lang="en-US" sz="2300" kern="1200" dirty="0">
                <a:latin typeface="+mj-lt"/>
              </a:rPr>
              <a:t>.  </a:t>
            </a:r>
          </a:p>
          <a:p>
            <a:pPr algn="r" defTabSz="1022350">
              <a:lnSpc>
                <a:spcPct val="90000"/>
              </a:lnSpc>
              <a:spcBef>
                <a:spcPct val="0"/>
              </a:spcBef>
              <a:spcAft>
                <a:spcPct val="35000"/>
              </a:spcAft>
            </a:pPr>
            <a:r>
              <a:rPr lang="en-US" sz="2000" dirty="0">
                <a:hlinkClick r:id="rId3"/>
              </a:rPr>
              <a:t>24 CFR §903.5</a:t>
            </a:r>
            <a:endParaRPr lang="en-US" sz="2000" dirty="0"/>
          </a:p>
        </p:txBody>
      </p:sp>
      <p:sp>
        <p:nvSpPr>
          <p:cNvPr id="9" name="Arrow: Right 8">
            <a:extLst>
              <a:ext uri="{FF2B5EF4-FFF2-40B4-BE49-F238E27FC236}">
                <a16:creationId xmlns:a16="http://schemas.microsoft.com/office/drawing/2014/main" id="{CFD2641E-482E-4F5D-B467-02D547E28C8C}"/>
              </a:ext>
            </a:extLst>
          </p:cNvPr>
          <p:cNvSpPr/>
          <p:nvPr/>
        </p:nvSpPr>
        <p:spPr>
          <a:xfrm>
            <a:off x="628650" y="1936669"/>
            <a:ext cx="3668979" cy="3948728"/>
          </a:xfrm>
          <a:prstGeom prst="rightArrow">
            <a:avLst/>
          </a:prstGeom>
          <a:solidFill>
            <a:schemeClr val="accent5">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54548" tIns="454548" rIns="454548" bIns="454548" numCol="1" spcCol="1270" anchor="ctr" anchorCtr="0">
            <a:noAutofit/>
          </a:bodyPr>
          <a:lstStyle/>
          <a:p>
            <a:pPr marL="0" lvl="0" indent="0" algn="ctr" defTabSz="755650" rtl="0">
              <a:lnSpc>
                <a:spcPct val="90000"/>
              </a:lnSpc>
              <a:spcBef>
                <a:spcPct val="0"/>
              </a:spcBef>
              <a:spcAft>
                <a:spcPct val="35000"/>
              </a:spcAft>
              <a:buNone/>
            </a:pPr>
            <a:r>
              <a:rPr lang="en-US" sz="1600" b="0" kern="1200" dirty="0">
                <a:latin typeface="+mj-lt"/>
              </a:rPr>
              <a:t>E.g. Will a PHA who resubmits a 5-year Plan on an off year have their next 5-Year due based on five years after that approved submission? </a:t>
            </a:r>
          </a:p>
        </p:txBody>
      </p:sp>
    </p:spTree>
    <p:extLst>
      <p:ext uri="{BB962C8B-B14F-4D97-AF65-F5344CB8AC3E}">
        <p14:creationId xmlns:p14="http://schemas.microsoft.com/office/powerpoint/2010/main" val="286578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FCA2-6506-40C4-BDBA-0625F0AB56CD}"/>
              </a:ext>
            </a:extLst>
          </p:cNvPr>
          <p:cNvSpPr>
            <a:spLocks noGrp="1"/>
          </p:cNvSpPr>
          <p:nvPr>
            <p:ph type="title"/>
          </p:nvPr>
        </p:nvSpPr>
        <p:spPr>
          <a:xfrm>
            <a:off x="628650" y="603839"/>
            <a:ext cx="7886700" cy="854947"/>
          </a:xfrm>
        </p:spPr>
        <p:txBody>
          <a:bodyPr>
            <a:normAutofit/>
          </a:bodyPr>
          <a:lstStyle/>
          <a:p>
            <a:r>
              <a:rPr lang="en-US" sz="3800" b="1" dirty="0"/>
              <a:t>Five Year Plan Submission Cycle</a:t>
            </a:r>
          </a:p>
        </p:txBody>
      </p:sp>
      <p:graphicFrame>
        <p:nvGraphicFramePr>
          <p:cNvPr id="7" name="Table 7">
            <a:extLst>
              <a:ext uri="{FF2B5EF4-FFF2-40B4-BE49-F238E27FC236}">
                <a16:creationId xmlns:a16="http://schemas.microsoft.com/office/drawing/2014/main" id="{862D864B-B5E7-4613-B1C8-E529B50ED0B6}"/>
              </a:ext>
            </a:extLst>
          </p:cNvPr>
          <p:cNvGraphicFramePr>
            <a:graphicFrameLocks noGrp="1"/>
          </p:cNvGraphicFramePr>
          <p:nvPr>
            <p:ph idx="1"/>
            <p:extLst>
              <p:ext uri="{D42A27DB-BD31-4B8C-83A1-F6EECF244321}">
                <p14:modId xmlns:p14="http://schemas.microsoft.com/office/powerpoint/2010/main" val="3474188172"/>
              </p:ext>
            </p:extLst>
          </p:nvPr>
        </p:nvGraphicFramePr>
        <p:xfrm>
          <a:off x="1097280" y="1458786"/>
          <a:ext cx="6665706" cy="4354870"/>
        </p:xfrm>
        <a:graphic>
          <a:graphicData uri="http://schemas.openxmlformats.org/drawingml/2006/table">
            <a:tbl>
              <a:tblPr firstRow="1" bandRow="1">
                <a:tableStyleId>{7DF18680-E054-41AD-8BC1-D1AEF772440D}</a:tableStyleId>
              </a:tblPr>
              <a:tblGrid>
                <a:gridCol w="3613689">
                  <a:extLst>
                    <a:ext uri="{9D8B030D-6E8A-4147-A177-3AD203B41FA5}">
                      <a16:colId xmlns:a16="http://schemas.microsoft.com/office/drawing/2014/main" val="1876119472"/>
                    </a:ext>
                  </a:extLst>
                </a:gridCol>
                <a:gridCol w="3052017">
                  <a:extLst>
                    <a:ext uri="{9D8B030D-6E8A-4147-A177-3AD203B41FA5}">
                      <a16:colId xmlns:a16="http://schemas.microsoft.com/office/drawing/2014/main" val="3995583470"/>
                    </a:ext>
                  </a:extLst>
                </a:gridCol>
              </a:tblGrid>
              <a:tr h="898981">
                <a:tc>
                  <a:txBody>
                    <a:bodyPr/>
                    <a:lstStyle/>
                    <a:p>
                      <a:pPr marL="0" marR="0" lvl="0" indent="0" algn="ctr">
                        <a:lnSpc>
                          <a:spcPct val="100000"/>
                        </a:lnSpc>
                        <a:spcBef>
                          <a:spcPts val="0"/>
                        </a:spcBef>
                        <a:spcAft>
                          <a:spcPts val="0"/>
                        </a:spcAft>
                        <a:buNone/>
                      </a:pPr>
                      <a:r>
                        <a:rPr lang="en-US" sz="2400" u="none" strike="noStrike" noProof="0" dirty="0"/>
                        <a:t>Due Date, FYB minus 75 days</a:t>
                      </a:r>
                      <a:endParaRPr lang="en-US" sz="2400" b="1" i="0" u="none" strike="noStrike" noProof="0" dirty="0">
                        <a:latin typeface="Calibri"/>
                      </a:endParaRPr>
                    </a:p>
                  </a:txBody>
                  <a:tcPr>
                    <a:solidFill>
                      <a:schemeClr val="accent5">
                        <a:lumMod val="75000"/>
                      </a:schemeClr>
                    </a:solidFill>
                  </a:tcPr>
                </a:tc>
                <a:tc>
                  <a:txBody>
                    <a:bodyPr/>
                    <a:lstStyle/>
                    <a:p>
                      <a:pPr lvl="0" algn="ctr">
                        <a:buNone/>
                      </a:pPr>
                      <a:r>
                        <a:rPr lang="en-US" sz="2400" u="none" strike="noStrike" noProof="0" dirty="0"/>
                        <a:t>PHA Plan Date, Fiscal Year Beginning</a:t>
                      </a:r>
                      <a:endParaRPr lang="en-US" sz="2400" dirty="0"/>
                    </a:p>
                  </a:txBody>
                  <a:tcPr>
                    <a:solidFill>
                      <a:schemeClr val="accent5">
                        <a:lumMod val="75000"/>
                      </a:schemeClr>
                    </a:solidFill>
                  </a:tcPr>
                </a:tc>
                <a:extLst>
                  <a:ext uri="{0D108BD9-81ED-4DB2-BD59-A6C34878D82A}">
                    <a16:rowId xmlns:a16="http://schemas.microsoft.com/office/drawing/2014/main" val="372285944"/>
                  </a:ext>
                </a:extLst>
              </a:tr>
              <a:tr h="432842">
                <a:tc>
                  <a:txBody>
                    <a:bodyPr/>
                    <a:lstStyle/>
                    <a:p>
                      <a:pPr algn="ctr"/>
                      <a:r>
                        <a:rPr lang="en-US" sz="2000" dirty="0"/>
                        <a:t>10/18/2023</a:t>
                      </a:r>
                    </a:p>
                  </a:txBody>
                  <a:tcPr/>
                </a:tc>
                <a:tc>
                  <a:txBody>
                    <a:bodyPr/>
                    <a:lstStyle/>
                    <a:p>
                      <a:pPr algn="ctr"/>
                      <a:r>
                        <a:rPr lang="en-US" sz="2000" dirty="0"/>
                        <a:t>1/1/2024</a:t>
                      </a:r>
                    </a:p>
                  </a:txBody>
                  <a:tcPr/>
                </a:tc>
                <a:extLst>
                  <a:ext uri="{0D108BD9-81ED-4DB2-BD59-A6C34878D82A}">
                    <a16:rowId xmlns:a16="http://schemas.microsoft.com/office/drawing/2014/main" val="1149390094"/>
                  </a:ext>
                </a:extLst>
              </a:tr>
              <a:tr h="432842">
                <a:tc>
                  <a:txBody>
                    <a:bodyPr/>
                    <a:lstStyle/>
                    <a:p>
                      <a:pPr algn="ctr"/>
                      <a:r>
                        <a:rPr lang="en-US" sz="2000" dirty="0"/>
                        <a:t>1/17/2024</a:t>
                      </a:r>
                    </a:p>
                  </a:txBody>
                  <a:tcPr/>
                </a:tc>
                <a:tc>
                  <a:txBody>
                    <a:bodyPr/>
                    <a:lstStyle/>
                    <a:p>
                      <a:pPr algn="ctr"/>
                      <a:r>
                        <a:rPr lang="en-US" sz="2000" dirty="0"/>
                        <a:t>4/1/2024</a:t>
                      </a:r>
                    </a:p>
                  </a:txBody>
                  <a:tcPr/>
                </a:tc>
                <a:extLst>
                  <a:ext uri="{0D108BD9-81ED-4DB2-BD59-A6C34878D82A}">
                    <a16:rowId xmlns:a16="http://schemas.microsoft.com/office/drawing/2014/main" val="959258975"/>
                  </a:ext>
                </a:extLst>
              </a:tr>
              <a:tr h="432842">
                <a:tc>
                  <a:txBody>
                    <a:bodyPr/>
                    <a:lstStyle/>
                    <a:p>
                      <a:pPr algn="ctr"/>
                      <a:r>
                        <a:rPr lang="en-US" sz="2000" dirty="0"/>
                        <a:t>4/17/2024</a:t>
                      </a:r>
                    </a:p>
                  </a:txBody>
                  <a:tcPr/>
                </a:tc>
                <a:tc>
                  <a:txBody>
                    <a:bodyPr/>
                    <a:lstStyle/>
                    <a:p>
                      <a:pPr algn="ctr"/>
                      <a:r>
                        <a:rPr lang="en-US" sz="2000" dirty="0"/>
                        <a:t>7/1/2024</a:t>
                      </a:r>
                    </a:p>
                  </a:txBody>
                  <a:tcPr/>
                </a:tc>
                <a:extLst>
                  <a:ext uri="{0D108BD9-81ED-4DB2-BD59-A6C34878D82A}">
                    <a16:rowId xmlns:a16="http://schemas.microsoft.com/office/drawing/2014/main" val="3933778792"/>
                  </a:ext>
                </a:extLst>
              </a:tr>
              <a:tr h="432842">
                <a:tc>
                  <a:txBody>
                    <a:bodyPr/>
                    <a:lstStyle/>
                    <a:p>
                      <a:pPr algn="ctr"/>
                      <a:r>
                        <a:rPr lang="en-US" sz="2000" dirty="0"/>
                        <a:t>7/18/2024</a:t>
                      </a:r>
                    </a:p>
                  </a:txBody>
                  <a:tcPr/>
                </a:tc>
                <a:tc>
                  <a:txBody>
                    <a:bodyPr/>
                    <a:lstStyle/>
                    <a:p>
                      <a:pPr algn="ctr"/>
                      <a:r>
                        <a:rPr lang="en-US" sz="2000" dirty="0"/>
                        <a:t>10/1/2024</a:t>
                      </a:r>
                    </a:p>
                  </a:txBody>
                  <a:tcPr/>
                </a:tc>
                <a:extLst>
                  <a:ext uri="{0D108BD9-81ED-4DB2-BD59-A6C34878D82A}">
                    <a16:rowId xmlns:a16="http://schemas.microsoft.com/office/drawing/2014/main" val="3546430214"/>
                  </a:ext>
                </a:extLst>
              </a:tr>
              <a:tr h="432842">
                <a:tc>
                  <a:txBody>
                    <a:bodyPr/>
                    <a:lstStyle/>
                    <a:p>
                      <a:pPr algn="ctr"/>
                      <a:r>
                        <a:rPr lang="en-US" sz="2000" dirty="0"/>
                        <a:t>10/18/2024</a:t>
                      </a:r>
                    </a:p>
                  </a:txBody>
                  <a:tcPr/>
                </a:tc>
                <a:tc>
                  <a:txBody>
                    <a:bodyPr/>
                    <a:lstStyle/>
                    <a:p>
                      <a:pPr algn="ctr"/>
                      <a:r>
                        <a:rPr lang="en-US" sz="2000" dirty="0"/>
                        <a:t>1/1/2025</a:t>
                      </a:r>
                    </a:p>
                  </a:txBody>
                  <a:tcPr/>
                </a:tc>
                <a:extLst>
                  <a:ext uri="{0D108BD9-81ED-4DB2-BD59-A6C34878D82A}">
                    <a16:rowId xmlns:a16="http://schemas.microsoft.com/office/drawing/2014/main" val="828143935"/>
                  </a:ext>
                </a:extLst>
              </a:tr>
              <a:tr h="432842">
                <a:tc>
                  <a:txBody>
                    <a:bodyPr/>
                    <a:lstStyle/>
                    <a:p>
                      <a:pPr algn="ctr"/>
                      <a:r>
                        <a:rPr lang="en-US" sz="2000" dirty="0"/>
                        <a:t>1/16/2025</a:t>
                      </a:r>
                    </a:p>
                  </a:txBody>
                  <a:tcPr/>
                </a:tc>
                <a:tc>
                  <a:txBody>
                    <a:bodyPr/>
                    <a:lstStyle/>
                    <a:p>
                      <a:pPr algn="ctr"/>
                      <a:r>
                        <a:rPr lang="en-US" sz="2000" dirty="0"/>
                        <a:t>4/1/2025</a:t>
                      </a:r>
                    </a:p>
                  </a:txBody>
                  <a:tcPr/>
                </a:tc>
                <a:extLst>
                  <a:ext uri="{0D108BD9-81ED-4DB2-BD59-A6C34878D82A}">
                    <a16:rowId xmlns:a16="http://schemas.microsoft.com/office/drawing/2014/main" val="1686106165"/>
                  </a:ext>
                </a:extLst>
              </a:tr>
              <a:tr h="432842">
                <a:tc>
                  <a:txBody>
                    <a:bodyPr/>
                    <a:lstStyle/>
                    <a:p>
                      <a:pPr lvl="0" algn="ctr">
                        <a:buNone/>
                      </a:pPr>
                      <a:r>
                        <a:rPr lang="en-US" sz="2000" dirty="0"/>
                        <a:t>4/17/2025</a:t>
                      </a:r>
                    </a:p>
                  </a:txBody>
                  <a:tcPr/>
                </a:tc>
                <a:tc>
                  <a:txBody>
                    <a:bodyPr/>
                    <a:lstStyle/>
                    <a:p>
                      <a:pPr lvl="0" algn="ctr">
                        <a:buNone/>
                      </a:pPr>
                      <a:r>
                        <a:rPr lang="en-US" sz="2000" dirty="0"/>
                        <a:t>7/1/2025</a:t>
                      </a:r>
                    </a:p>
                  </a:txBody>
                  <a:tcPr/>
                </a:tc>
                <a:extLst>
                  <a:ext uri="{0D108BD9-81ED-4DB2-BD59-A6C34878D82A}">
                    <a16:rowId xmlns:a16="http://schemas.microsoft.com/office/drawing/2014/main" val="1813789428"/>
                  </a:ext>
                </a:extLst>
              </a:tr>
              <a:tr h="425995">
                <a:tc>
                  <a:txBody>
                    <a:bodyPr/>
                    <a:lstStyle/>
                    <a:p>
                      <a:pPr lvl="0" algn="ctr">
                        <a:buNone/>
                      </a:pPr>
                      <a:r>
                        <a:rPr lang="en-US" sz="2000" dirty="0"/>
                        <a:t>7/18/2025</a:t>
                      </a:r>
                    </a:p>
                  </a:txBody>
                  <a:tcPr/>
                </a:tc>
                <a:tc>
                  <a:txBody>
                    <a:bodyPr/>
                    <a:lstStyle/>
                    <a:p>
                      <a:pPr lvl="0" algn="ctr">
                        <a:buNone/>
                      </a:pPr>
                      <a:r>
                        <a:rPr lang="en-US" sz="2000" dirty="0"/>
                        <a:t>10/1/2025</a:t>
                      </a:r>
                    </a:p>
                  </a:txBody>
                  <a:tcPr/>
                </a:tc>
                <a:extLst>
                  <a:ext uri="{0D108BD9-81ED-4DB2-BD59-A6C34878D82A}">
                    <a16:rowId xmlns:a16="http://schemas.microsoft.com/office/drawing/2014/main" val="361378559"/>
                  </a:ext>
                </a:extLst>
              </a:tr>
            </a:tbl>
          </a:graphicData>
        </a:graphic>
      </p:graphicFrame>
      <p:sp>
        <p:nvSpPr>
          <p:cNvPr id="4" name="Date Placeholder 3">
            <a:extLst>
              <a:ext uri="{FF2B5EF4-FFF2-40B4-BE49-F238E27FC236}">
                <a16:creationId xmlns:a16="http://schemas.microsoft.com/office/drawing/2014/main" id="{085E6EF8-62E0-403E-9E37-1696217076BF}"/>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0A0799BC-EDF6-47A4-95C6-A6A941D63602}"/>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Omaha FO PHA PLAN TRAINING</a:t>
            </a:r>
          </a:p>
        </p:txBody>
      </p:sp>
      <p:sp>
        <p:nvSpPr>
          <p:cNvPr id="3" name="Slide Number Placeholder 5">
            <a:extLst>
              <a:ext uri="{FF2B5EF4-FFF2-40B4-BE49-F238E27FC236}">
                <a16:creationId xmlns:a16="http://schemas.microsoft.com/office/drawing/2014/main" id="{CB662F72-0B51-88DC-441E-2C30E958831B}"/>
              </a:ext>
            </a:extLst>
          </p:cNvPr>
          <p:cNvSpPr>
            <a:spLocks noGrp="1"/>
          </p:cNvSpPr>
          <p:nvPr>
            <p:ph type="sldNum" sz="quarter" idx="12"/>
          </p:nvPr>
        </p:nvSpPr>
        <p:spPr>
          <a:xfrm>
            <a:off x="6457950" y="6356351"/>
            <a:ext cx="2057400" cy="365125"/>
          </a:xfrm>
        </p:spPr>
        <p:txBody>
          <a:bodyPr/>
          <a:lstStyle/>
          <a:p>
            <a:fld id="{5B225326-07C1-4D0E-ABC1-3CBC035C02D3}" type="slidenum">
              <a:rPr lang="en-US" smtClean="0"/>
              <a:t>13</a:t>
            </a:fld>
            <a:endParaRPr lang="en-US" dirty="0"/>
          </a:p>
        </p:txBody>
      </p:sp>
    </p:spTree>
    <p:extLst>
      <p:ext uri="{BB962C8B-B14F-4D97-AF65-F5344CB8AC3E}">
        <p14:creationId xmlns:p14="http://schemas.microsoft.com/office/powerpoint/2010/main" val="10610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CED8E4C-F80A-411D-A0C1-327A8C44B19D}"/>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4A58CCFF-7C12-41CA-8481-4A67F918FFD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Omaha FO PHA PLAN TRAINING</a:t>
            </a:r>
          </a:p>
        </p:txBody>
      </p:sp>
      <p:sp>
        <p:nvSpPr>
          <p:cNvPr id="6" name="Slide Number Placeholder 5">
            <a:extLst>
              <a:ext uri="{FF2B5EF4-FFF2-40B4-BE49-F238E27FC236}">
                <a16:creationId xmlns:a16="http://schemas.microsoft.com/office/drawing/2014/main" id="{C39AF081-638D-41A6-999D-704F9F9D9A2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25326-07C1-4D0E-ABC1-3CBC035C02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32E7842F-FC22-4890-AA7E-B555CCD6E706}"/>
              </a:ext>
            </a:extLst>
          </p:cNvPr>
          <p:cNvSpPr/>
          <p:nvPr/>
        </p:nvSpPr>
        <p:spPr>
          <a:xfrm>
            <a:off x="3833725" y="1511301"/>
            <a:ext cx="5035587" cy="3730550"/>
          </a:xfrm>
          <a:custGeom>
            <a:avLst/>
            <a:gdLst>
              <a:gd name="connsiteX0" fmla="*/ 0 w 4655771"/>
              <a:gd name="connsiteY0" fmla="*/ 0 h 3105399"/>
              <a:gd name="connsiteX1" fmla="*/ 4655771 w 4655771"/>
              <a:gd name="connsiteY1" fmla="*/ 0 h 3105399"/>
              <a:gd name="connsiteX2" fmla="*/ 4655771 w 4655771"/>
              <a:gd name="connsiteY2" fmla="*/ 3105399 h 3105399"/>
              <a:gd name="connsiteX3" fmla="*/ 0 w 4655771"/>
              <a:gd name="connsiteY3" fmla="*/ 3105399 h 3105399"/>
              <a:gd name="connsiteX4" fmla="*/ 0 w 4655771"/>
              <a:gd name="connsiteY4" fmla="*/ 0 h 3105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5771" h="3105399">
                <a:moveTo>
                  <a:pt x="0" y="0"/>
                </a:moveTo>
                <a:lnTo>
                  <a:pt x="4655771" y="0"/>
                </a:lnTo>
                <a:lnTo>
                  <a:pt x="4655771" y="3105399"/>
                </a:lnTo>
                <a:lnTo>
                  <a:pt x="0" y="3105399"/>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4923" tIns="163576" rIns="163576" bIns="163576" numCol="1" spcCol="1270" anchor="ctr" anchorCtr="0">
            <a:noAutofit/>
          </a:bodyPr>
          <a:lstStyle/>
          <a:p>
            <a:pPr defTabSz="1022350">
              <a:lnSpc>
                <a:spcPct val="90000"/>
              </a:lnSpc>
              <a:spcBef>
                <a:spcPct val="0"/>
              </a:spcBef>
              <a:spcAft>
                <a:spcPct val="35000"/>
              </a:spcAft>
            </a:pPr>
            <a:r>
              <a:rPr lang="en-US" sz="2200" dirty="0">
                <a:latin typeface="+mj-lt"/>
              </a:rPr>
              <a:t>HUD may require that half of all PHAs with less than 250 Public Housing units submit their 5-year plan one fiscal year in advance,  in the fourth PHA fiscal year rather than the fifth PHA fiscal year.</a:t>
            </a:r>
          </a:p>
          <a:p>
            <a:pPr defTabSz="1022350">
              <a:lnSpc>
                <a:spcPct val="90000"/>
              </a:lnSpc>
              <a:spcBef>
                <a:spcPct val="0"/>
              </a:spcBef>
              <a:spcAft>
                <a:spcPct val="35000"/>
              </a:spcAft>
            </a:pPr>
            <a:r>
              <a:rPr lang="en-US" sz="2200" dirty="0">
                <a:latin typeface="+mj-lt"/>
              </a:rPr>
              <a:t>Note: This only applies to small PHAs (less than 250 PH units). </a:t>
            </a:r>
          </a:p>
          <a:p>
            <a:pPr algn="r" defTabSz="1022350">
              <a:lnSpc>
                <a:spcPct val="90000"/>
              </a:lnSpc>
              <a:spcBef>
                <a:spcPct val="0"/>
              </a:spcBef>
              <a:spcAft>
                <a:spcPct val="35000"/>
              </a:spcAft>
            </a:pPr>
            <a:r>
              <a:rPr lang="en-US" sz="2000" dirty="0">
                <a:hlinkClick r:id="rId3"/>
              </a:rPr>
              <a:t>24 CFR §903.5(a)(3)</a:t>
            </a:r>
            <a:endParaRPr lang="en-US" sz="2000" dirty="0"/>
          </a:p>
        </p:txBody>
      </p:sp>
      <p:sp>
        <p:nvSpPr>
          <p:cNvPr id="9" name="Cylinder 8">
            <a:extLst>
              <a:ext uri="{FF2B5EF4-FFF2-40B4-BE49-F238E27FC236}">
                <a16:creationId xmlns:a16="http://schemas.microsoft.com/office/drawing/2014/main" id="{CFD2641E-482E-4F5D-B467-02D547E28C8C}"/>
              </a:ext>
            </a:extLst>
          </p:cNvPr>
          <p:cNvSpPr/>
          <p:nvPr/>
        </p:nvSpPr>
        <p:spPr>
          <a:xfrm>
            <a:off x="769185" y="1511301"/>
            <a:ext cx="3352800" cy="3528316"/>
          </a:xfrm>
          <a:prstGeom prst="can">
            <a:avLst/>
          </a:prstGeom>
          <a:solidFill>
            <a:schemeClr val="accent5">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54548" tIns="454548" rIns="454548" bIns="454548" numCol="1" spcCol="1270" anchor="ctr" anchorCtr="0">
            <a:noAutofit/>
          </a:bodyPr>
          <a:lstStyle/>
          <a:p>
            <a:pPr lvl="0" algn="ctr" defTabSz="755650">
              <a:lnSpc>
                <a:spcPct val="90000"/>
              </a:lnSpc>
              <a:spcBef>
                <a:spcPct val="0"/>
              </a:spcBef>
              <a:spcAft>
                <a:spcPct val="35000"/>
              </a:spcAft>
            </a:pPr>
            <a:r>
              <a:rPr lang="en-US" sz="2800" dirty="0">
                <a:latin typeface="+mj-lt"/>
              </a:rPr>
              <a:t>Why does my PHA submit in 2024 and not in 2025?</a:t>
            </a:r>
            <a:endParaRPr lang="en-US" sz="2800" b="0" kern="1200" dirty="0">
              <a:latin typeface="+mj-lt"/>
            </a:endParaRPr>
          </a:p>
        </p:txBody>
      </p:sp>
      <p:sp>
        <p:nvSpPr>
          <p:cNvPr id="2" name="TextBox 1">
            <a:extLst>
              <a:ext uri="{FF2B5EF4-FFF2-40B4-BE49-F238E27FC236}">
                <a16:creationId xmlns:a16="http://schemas.microsoft.com/office/drawing/2014/main" id="{A6F103BC-5F00-AB15-22B2-FC36FDCBEBFB}"/>
              </a:ext>
            </a:extLst>
          </p:cNvPr>
          <p:cNvSpPr txBox="1"/>
          <p:nvPr/>
        </p:nvSpPr>
        <p:spPr>
          <a:xfrm>
            <a:off x="722293" y="648929"/>
            <a:ext cx="1649550" cy="769441"/>
          </a:xfrm>
          <a:prstGeom prst="rect">
            <a:avLst/>
          </a:prstGeom>
          <a:noFill/>
          <a:ln>
            <a:noFill/>
          </a:ln>
        </p:spPr>
        <p:txBody>
          <a:bodyPr wrap="square" rtlCol="0">
            <a:spAutoFit/>
          </a:bodyPr>
          <a:lstStyle/>
          <a:p>
            <a:r>
              <a:rPr lang="en-US" sz="4400" b="1" dirty="0">
                <a:latin typeface="+mj-lt"/>
              </a:rPr>
              <a:t>Q&amp;A</a:t>
            </a:r>
          </a:p>
        </p:txBody>
      </p:sp>
    </p:spTree>
    <p:extLst>
      <p:ext uri="{BB962C8B-B14F-4D97-AF65-F5344CB8AC3E}">
        <p14:creationId xmlns:p14="http://schemas.microsoft.com/office/powerpoint/2010/main" val="203563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7F5B-DBC6-43C9-8806-98E7F03A2BF1}"/>
              </a:ext>
            </a:extLst>
          </p:cNvPr>
          <p:cNvSpPr>
            <a:spLocks noGrp="1"/>
          </p:cNvSpPr>
          <p:nvPr>
            <p:ph type="ctrTitle"/>
          </p:nvPr>
        </p:nvSpPr>
        <p:spPr>
          <a:xfrm>
            <a:off x="2431953" y="2557913"/>
            <a:ext cx="6346288" cy="1651269"/>
          </a:xfrm>
        </p:spPr>
        <p:txBody>
          <a:bodyPr>
            <a:normAutofit fontScale="90000"/>
          </a:bodyPr>
          <a:lstStyle/>
          <a:p>
            <a:pPr algn="l"/>
            <a:r>
              <a:rPr lang="en-US" dirty="0">
                <a:solidFill>
                  <a:schemeClr val="bg1"/>
                </a:solidFill>
              </a:rPr>
              <a:t>5-Year Plan </a:t>
            </a:r>
            <a:br>
              <a:rPr lang="en-US" dirty="0">
                <a:solidFill>
                  <a:schemeClr val="bg1"/>
                </a:solidFill>
              </a:rPr>
            </a:br>
            <a:r>
              <a:rPr lang="en-US" dirty="0">
                <a:solidFill>
                  <a:schemeClr val="bg1"/>
                </a:solidFill>
              </a:rPr>
              <a:t>Development Process</a:t>
            </a:r>
          </a:p>
        </p:txBody>
      </p:sp>
      <p:pic>
        <p:nvPicPr>
          <p:cNvPr id="6" name="Graphic 5" descr="Checklist">
            <a:extLst>
              <a:ext uri="{FF2B5EF4-FFF2-40B4-BE49-F238E27FC236}">
                <a16:creationId xmlns:a16="http://schemas.microsoft.com/office/drawing/2014/main" id="{6BEC02AD-7986-45D1-9FF9-E683034508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180" y="2316162"/>
            <a:ext cx="2134773" cy="2134773"/>
          </a:xfrm>
          <a:prstGeom prst="rect">
            <a:avLst/>
          </a:prstGeom>
        </p:spPr>
      </p:pic>
    </p:spTree>
    <p:extLst>
      <p:ext uri="{BB962C8B-B14F-4D97-AF65-F5344CB8AC3E}">
        <p14:creationId xmlns:p14="http://schemas.microsoft.com/office/powerpoint/2010/main" val="3647179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FCA2-6506-40C4-BDBA-0625F0AB56CD}"/>
              </a:ext>
            </a:extLst>
          </p:cNvPr>
          <p:cNvSpPr>
            <a:spLocks noGrp="1"/>
          </p:cNvSpPr>
          <p:nvPr>
            <p:ph type="title"/>
          </p:nvPr>
        </p:nvSpPr>
        <p:spPr>
          <a:xfrm>
            <a:off x="628650" y="603839"/>
            <a:ext cx="7886700" cy="854947"/>
          </a:xfrm>
        </p:spPr>
        <p:txBody>
          <a:bodyPr>
            <a:normAutofit/>
          </a:bodyPr>
          <a:lstStyle/>
          <a:p>
            <a:r>
              <a:rPr lang="en-US" sz="3800" b="1" dirty="0"/>
              <a:t>PHA Plan Development Overview</a:t>
            </a:r>
          </a:p>
        </p:txBody>
      </p:sp>
      <p:sp>
        <p:nvSpPr>
          <p:cNvPr id="4" name="Date Placeholder 3">
            <a:extLst>
              <a:ext uri="{FF2B5EF4-FFF2-40B4-BE49-F238E27FC236}">
                <a16:creationId xmlns:a16="http://schemas.microsoft.com/office/drawing/2014/main" id="{085E6EF8-62E0-403E-9E37-1696217076BF}"/>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0A0799BC-EDF6-47A4-95C6-A6A941D63602}"/>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Omaha FO PHA PLAN TRAINING</a:t>
            </a:r>
          </a:p>
        </p:txBody>
      </p:sp>
      <p:sp>
        <p:nvSpPr>
          <p:cNvPr id="3" name="Slide Number Placeholder 5">
            <a:extLst>
              <a:ext uri="{FF2B5EF4-FFF2-40B4-BE49-F238E27FC236}">
                <a16:creationId xmlns:a16="http://schemas.microsoft.com/office/drawing/2014/main" id="{CB662F72-0B51-88DC-441E-2C30E958831B}"/>
              </a:ext>
            </a:extLst>
          </p:cNvPr>
          <p:cNvSpPr>
            <a:spLocks noGrp="1"/>
          </p:cNvSpPr>
          <p:nvPr>
            <p:ph type="sldNum" sz="quarter" idx="12"/>
          </p:nvPr>
        </p:nvSpPr>
        <p:spPr>
          <a:xfrm>
            <a:off x="6457950" y="6356351"/>
            <a:ext cx="2057400" cy="365125"/>
          </a:xfrm>
        </p:spPr>
        <p:txBody>
          <a:bodyPr/>
          <a:lstStyle/>
          <a:p>
            <a:fld id="{5B225326-07C1-4D0E-ABC1-3CBC035C02D3}" type="slidenum">
              <a:rPr lang="en-US" smtClean="0"/>
              <a:t>16</a:t>
            </a:fld>
            <a:endParaRPr lang="en-US" dirty="0"/>
          </a:p>
        </p:txBody>
      </p:sp>
      <p:pic>
        <p:nvPicPr>
          <p:cNvPr id="10" name="Content Placeholder 9">
            <a:extLst>
              <a:ext uri="{FF2B5EF4-FFF2-40B4-BE49-F238E27FC236}">
                <a16:creationId xmlns:a16="http://schemas.microsoft.com/office/drawing/2014/main" id="{B0AF9047-B43C-B231-3C3B-3280ED2E0B37}"/>
              </a:ext>
            </a:extLst>
          </p:cNvPr>
          <p:cNvPicPr>
            <a:picLocks noGrp="1" noChangeAspect="1"/>
          </p:cNvPicPr>
          <p:nvPr>
            <p:ph idx="1"/>
          </p:nvPr>
        </p:nvPicPr>
        <p:blipFill>
          <a:blip r:embed="rId3"/>
          <a:stretch>
            <a:fillRect/>
          </a:stretch>
        </p:blipFill>
        <p:spPr>
          <a:xfrm>
            <a:off x="1152813" y="1312673"/>
            <a:ext cx="7116116" cy="3348761"/>
          </a:xfrm>
        </p:spPr>
      </p:pic>
      <p:pic>
        <p:nvPicPr>
          <p:cNvPr id="14" name="Picture 13">
            <a:extLst>
              <a:ext uri="{FF2B5EF4-FFF2-40B4-BE49-F238E27FC236}">
                <a16:creationId xmlns:a16="http://schemas.microsoft.com/office/drawing/2014/main" id="{82A9F919-38E5-0CE9-4961-7395B3598E70}"/>
              </a:ext>
            </a:extLst>
          </p:cNvPr>
          <p:cNvPicPr>
            <a:picLocks noChangeAspect="1"/>
          </p:cNvPicPr>
          <p:nvPr/>
        </p:nvPicPr>
        <p:blipFill>
          <a:blip r:embed="rId4"/>
          <a:stretch>
            <a:fillRect/>
          </a:stretch>
        </p:blipFill>
        <p:spPr>
          <a:xfrm>
            <a:off x="1152813" y="4661434"/>
            <a:ext cx="7095464" cy="1518061"/>
          </a:xfrm>
          <a:prstGeom prst="rect">
            <a:avLst/>
          </a:prstGeom>
        </p:spPr>
      </p:pic>
    </p:spTree>
    <p:extLst>
      <p:ext uri="{BB962C8B-B14F-4D97-AF65-F5344CB8AC3E}">
        <p14:creationId xmlns:p14="http://schemas.microsoft.com/office/powerpoint/2010/main" val="3391489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B7C62F-E4D0-4199-9BB2-F6FAD4A5EDEA}"/>
              </a:ext>
            </a:extLst>
          </p:cNvPr>
          <p:cNvSpPr>
            <a:spLocks noGrp="1"/>
          </p:cNvSpPr>
          <p:nvPr>
            <p:ph idx="1"/>
          </p:nvPr>
        </p:nvSpPr>
        <p:spPr>
          <a:xfrm>
            <a:off x="628650" y="1474432"/>
            <a:ext cx="7886700" cy="4211381"/>
          </a:xfrm>
        </p:spPr>
        <p:txBody>
          <a:bodyPr vert="horz" lIns="91440" tIns="45720" rIns="91440" bIns="45720" rtlCol="0" anchor="t">
            <a:normAutofit/>
          </a:bodyPr>
          <a:lstStyle/>
          <a:p>
            <a:r>
              <a:rPr lang="en-US" dirty="0">
                <a:ea typeface="+mn-lt"/>
                <a:cs typeface="+mn-lt"/>
              </a:rPr>
              <a:t>Resident consultation is achieved through:</a:t>
            </a:r>
            <a:endParaRPr lang="en-US" dirty="0"/>
          </a:p>
          <a:p>
            <a:pPr lvl="1"/>
            <a:r>
              <a:rPr lang="en-US" dirty="0">
                <a:ea typeface="+mn-lt"/>
                <a:cs typeface="+mn-lt"/>
              </a:rPr>
              <a:t>Resident Advisory Board (RAB)</a:t>
            </a:r>
          </a:p>
          <a:p>
            <a:pPr lvl="1"/>
            <a:r>
              <a:rPr lang="en-US" dirty="0">
                <a:cs typeface="Calibri" panose="020F0502020204030204"/>
              </a:rPr>
              <a:t>Public Hearing</a:t>
            </a:r>
          </a:p>
          <a:p>
            <a:r>
              <a:rPr lang="en-US" dirty="0">
                <a:ea typeface="+mn-lt"/>
                <a:cs typeface="+mn-lt"/>
              </a:rPr>
              <a:t>Forum for sharing information and preparation of the Plan</a:t>
            </a:r>
            <a:endParaRPr lang="en-US" dirty="0">
              <a:cs typeface="Calibri" panose="020F0502020204030204"/>
            </a:endParaRPr>
          </a:p>
        </p:txBody>
      </p:sp>
      <p:sp>
        <p:nvSpPr>
          <p:cNvPr id="4" name="Date Placeholder 3">
            <a:extLst>
              <a:ext uri="{FF2B5EF4-FFF2-40B4-BE49-F238E27FC236}">
                <a16:creationId xmlns:a16="http://schemas.microsoft.com/office/drawing/2014/main" id="{19905BAF-A262-431C-837A-4F2AB0D31BA1}"/>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6B22355E-9CE2-4C0A-B76A-A451B06EDE0D}"/>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19943BC3-8850-4FBF-A5DB-88A77A4617A9}"/>
              </a:ext>
            </a:extLst>
          </p:cNvPr>
          <p:cNvSpPr>
            <a:spLocks noGrp="1"/>
          </p:cNvSpPr>
          <p:nvPr>
            <p:ph type="sldNum" sz="quarter" idx="12"/>
          </p:nvPr>
        </p:nvSpPr>
        <p:spPr/>
        <p:txBody>
          <a:bodyPr/>
          <a:lstStyle/>
          <a:p>
            <a:fld id="{5B225326-07C1-4D0E-ABC1-3CBC035C02D3}" type="slidenum">
              <a:rPr lang="en-US" smtClean="0"/>
              <a:t>17</a:t>
            </a:fld>
            <a:endParaRPr lang="en-US"/>
          </a:p>
        </p:txBody>
      </p:sp>
      <p:pic>
        <p:nvPicPr>
          <p:cNvPr id="7" name="Graphic 6" descr="Meeting">
            <a:extLst>
              <a:ext uri="{FF2B5EF4-FFF2-40B4-BE49-F238E27FC236}">
                <a16:creationId xmlns:a16="http://schemas.microsoft.com/office/drawing/2014/main" id="{3C15B928-D722-47B6-A2D5-23D588734E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15146" y="3789446"/>
            <a:ext cx="2357582" cy="2357582"/>
          </a:xfrm>
          <a:prstGeom prst="rect">
            <a:avLst/>
          </a:prstGeom>
        </p:spPr>
      </p:pic>
      <p:graphicFrame>
        <p:nvGraphicFramePr>
          <p:cNvPr id="8" name="Diagram 7">
            <a:extLst>
              <a:ext uri="{FF2B5EF4-FFF2-40B4-BE49-F238E27FC236}">
                <a16:creationId xmlns:a16="http://schemas.microsoft.com/office/drawing/2014/main" id="{EF414174-6EE4-4F7F-9D44-254CC5F2F660}"/>
              </a:ext>
            </a:extLst>
          </p:cNvPr>
          <p:cNvGraphicFramePr/>
          <p:nvPr>
            <p:extLst>
              <p:ext uri="{D42A27DB-BD31-4B8C-83A1-F6EECF244321}">
                <p14:modId xmlns:p14="http://schemas.microsoft.com/office/powerpoint/2010/main" val="1445032327"/>
              </p:ext>
            </p:extLst>
          </p:nvPr>
        </p:nvGraphicFramePr>
        <p:xfrm>
          <a:off x="442452" y="3789447"/>
          <a:ext cx="2950757" cy="26170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 8">
            <a:extLst>
              <a:ext uri="{FF2B5EF4-FFF2-40B4-BE49-F238E27FC236}">
                <a16:creationId xmlns:a16="http://schemas.microsoft.com/office/drawing/2014/main" id="{37AADD41-24F3-48E3-BE80-4E587B23CE90}"/>
              </a:ext>
            </a:extLst>
          </p:cNvPr>
          <p:cNvGraphicFramePr/>
          <p:nvPr>
            <p:extLst>
              <p:ext uri="{D42A27DB-BD31-4B8C-83A1-F6EECF244321}">
                <p14:modId xmlns:p14="http://schemas.microsoft.com/office/powerpoint/2010/main" val="3550051405"/>
              </p:ext>
            </p:extLst>
          </p:nvPr>
        </p:nvGraphicFramePr>
        <p:xfrm>
          <a:off x="5622898" y="3789446"/>
          <a:ext cx="2950757" cy="261702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3" name="Title 1">
            <a:extLst>
              <a:ext uri="{FF2B5EF4-FFF2-40B4-BE49-F238E27FC236}">
                <a16:creationId xmlns:a16="http://schemas.microsoft.com/office/drawing/2014/main" id="{FF77318E-22F4-48BA-8B52-89994F6042A3}"/>
              </a:ext>
            </a:extLst>
          </p:cNvPr>
          <p:cNvSpPr>
            <a:spLocks noGrp="1"/>
          </p:cNvSpPr>
          <p:nvPr>
            <p:ph type="title"/>
          </p:nvPr>
        </p:nvSpPr>
        <p:spPr>
          <a:xfrm>
            <a:off x="628650" y="606309"/>
            <a:ext cx="7886700" cy="872023"/>
          </a:xfrm>
        </p:spPr>
        <p:txBody>
          <a:bodyPr>
            <a:normAutofit/>
          </a:bodyPr>
          <a:lstStyle/>
          <a:p>
            <a:r>
              <a:rPr lang="en-US" sz="3800" b="1" dirty="0">
                <a:ea typeface="+mj-lt"/>
                <a:cs typeface="+mj-lt"/>
              </a:rPr>
              <a:t>Resident Consultation</a:t>
            </a:r>
            <a:endParaRPr lang="en-US" sz="3800" b="1" dirty="0"/>
          </a:p>
        </p:txBody>
      </p:sp>
    </p:spTree>
    <p:extLst>
      <p:ext uri="{BB962C8B-B14F-4D97-AF65-F5344CB8AC3E}">
        <p14:creationId xmlns:p14="http://schemas.microsoft.com/office/powerpoint/2010/main" val="1461711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3C6D-DE53-4252-A4E9-7CF4CDA8B995}"/>
              </a:ext>
            </a:extLst>
          </p:cNvPr>
          <p:cNvSpPr>
            <a:spLocks noGrp="1"/>
          </p:cNvSpPr>
          <p:nvPr>
            <p:ph type="title"/>
          </p:nvPr>
        </p:nvSpPr>
        <p:spPr/>
        <p:txBody>
          <a:bodyPr/>
          <a:lstStyle/>
          <a:p>
            <a:r>
              <a:rPr lang="en-US" b="1" dirty="0"/>
              <a:t>Q&amp;A</a:t>
            </a:r>
          </a:p>
        </p:txBody>
      </p:sp>
      <p:sp>
        <p:nvSpPr>
          <p:cNvPr id="4" name="Date Placeholder 3">
            <a:extLst>
              <a:ext uri="{FF2B5EF4-FFF2-40B4-BE49-F238E27FC236}">
                <a16:creationId xmlns:a16="http://schemas.microsoft.com/office/drawing/2014/main" id="{2BD8AD52-1AAB-4BE1-8AAE-674AC87701EA}"/>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FB11C34C-EBCF-4339-A80F-A52335CD0C08}"/>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1EAF51D7-19E4-4773-9748-B0472122CF31}"/>
              </a:ext>
            </a:extLst>
          </p:cNvPr>
          <p:cNvSpPr>
            <a:spLocks noGrp="1"/>
          </p:cNvSpPr>
          <p:nvPr>
            <p:ph type="sldNum" sz="quarter" idx="12"/>
          </p:nvPr>
        </p:nvSpPr>
        <p:spPr>
          <a:xfrm>
            <a:off x="6457950" y="6308059"/>
            <a:ext cx="2057400" cy="365125"/>
          </a:xfrm>
        </p:spPr>
        <p:txBody>
          <a:bodyPr/>
          <a:lstStyle/>
          <a:p>
            <a:fld id="{5B225326-07C1-4D0E-ABC1-3CBC035C02D3}" type="slidenum">
              <a:rPr lang="en-US" smtClean="0"/>
              <a:t>18</a:t>
            </a:fld>
            <a:endParaRPr lang="en-US"/>
          </a:p>
        </p:txBody>
      </p:sp>
      <p:sp>
        <p:nvSpPr>
          <p:cNvPr id="9" name="Freeform: Shape 8">
            <a:extLst>
              <a:ext uri="{FF2B5EF4-FFF2-40B4-BE49-F238E27FC236}">
                <a16:creationId xmlns:a16="http://schemas.microsoft.com/office/drawing/2014/main" id="{EBE6C084-58AF-4BD5-91D1-271677B7AF9A}"/>
              </a:ext>
            </a:extLst>
          </p:cNvPr>
          <p:cNvSpPr/>
          <p:nvPr/>
        </p:nvSpPr>
        <p:spPr>
          <a:xfrm>
            <a:off x="3967247" y="3156063"/>
            <a:ext cx="4548103" cy="2076338"/>
          </a:xfrm>
          <a:custGeom>
            <a:avLst/>
            <a:gdLst>
              <a:gd name="connsiteX0" fmla="*/ 0 w 4284134"/>
              <a:gd name="connsiteY0" fmla="*/ 0 h 2632814"/>
              <a:gd name="connsiteX1" fmla="*/ 4284134 w 4284134"/>
              <a:gd name="connsiteY1" fmla="*/ 0 h 2632814"/>
              <a:gd name="connsiteX2" fmla="*/ 4284134 w 4284134"/>
              <a:gd name="connsiteY2" fmla="*/ 2632814 h 2632814"/>
              <a:gd name="connsiteX3" fmla="*/ 0 w 4284134"/>
              <a:gd name="connsiteY3" fmla="*/ 2632814 h 2632814"/>
              <a:gd name="connsiteX4" fmla="*/ 0 w 4284134"/>
              <a:gd name="connsiteY4" fmla="*/ 0 h 2632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134" h="2632814">
                <a:moveTo>
                  <a:pt x="0" y="0"/>
                </a:moveTo>
                <a:lnTo>
                  <a:pt x="4284134" y="0"/>
                </a:lnTo>
                <a:lnTo>
                  <a:pt x="4284134" y="2632814"/>
                </a:lnTo>
                <a:lnTo>
                  <a:pt x="0" y="2632814"/>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85462" tIns="184912" rIns="184911" bIns="184912" numCol="1" spcCol="1270" anchor="ctr" anchorCtr="0">
            <a:noAutofit/>
          </a:bodyPr>
          <a:lstStyle/>
          <a:p>
            <a:pPr defTabSz="1155700">
              <a:lnSpc>
                <a:spcPct val="90000"/>
              </a:lnSpc>
              <a:spcBef>
                <a:spcPct val="0"/>
              </a:spcBef>
              <a:spcAft>
                <a:spcPct val="35000"/>
              </a:spcAft>
            </a:pPr>
            <a:r>
              <a:rPr lang="en-US" sz="2400" dirty="0">
                <a:latin typeface="+mj-lt"/>
              </a:rPr>
              <a:t>No, There are no exceptions. All PHAs must comply with the RAB requirement as it is required by regulation.</a:t>
            </a:r>
          </a:p>
          <a:p>
            <a:pPr algn="r" defTabSz="1155700">
              <a:spcBef>
                <a:spcPct val="0"/>
              </a:spcBef>
            </a:pPr>
            <a:r>
              <a:rPr lang="en-US" sz="2000" dirty="0">
                <a:hlinkClick r:id="rId3"/>
              </a:rPr>
              <a:t>24 CFR §903.13</a:t>
            </a:r>
            <a:endParaRPr lang="en-US" sz="2000" dirty="0"/>
          </a:p>
        </p:txBody>
      </p:sp>
      <p:sp>
        <p:nvSpPr>
          <p:cNvPr id="10" name="Freeform: Shape 9">
            <a:extLst>
              <a:ext uri="{FF2B5EF4-FFF2-40B4-BE49-F238E27FC236}">
                <a16:creationId xmlns:a16="http://schemas.microsoft.com/office/drawing/2014/main" id="{076346FB-3418-44BE-9C9A-2195D7EB5ADE}"/>
              </a:ext>
            </a:extLst>
          </p:cNvPr>
          <p:cNvSpPr/>
          <p:nvPr/>
        </p:nvSpPr>
        <p:spPr>
          <a:xfrm>
            <a:off x="1040560" y="1860698"/>
            <a:ext cx="3169934" cy="3030280"/>
          </a:xfrm>
          <a:custGeom>
            <a:avLst/>
            <a:gdLst>
              <a:gd name="connsiteX0" fmla="*/ 0 w 2631498"/>
              <a:gd name="connsiteY0" fmla="*/ 1315749 h 2631498"/>
              <a:gd name="connsiteX1" fmla="*/ 1315749 w 2631498"/>
              <a:gd name="connsiteY1" fmla="*/ 0 h 2631498"/>
              <a:gd name="connsiteX2" fmla="*/ 2631498 w 2631498"/>
              <a:gd name="connsiteY2" fmla="*/ 1315749 h 2631498"/>
              <a:gd name="connsiteX3" fmla="*/ 1315749 w 2631498"/>
              <a:gd name="connsiteY3" fmla="*/ 2631498 h 2631498"/>
              <a:gd name="connsiteX4" fmla="*/ 0 w 2631498"/>
              <a:gd name="connsiteY4" fmla="*/ 1315749 h 2631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1498" h="2631498">
                <a:moveTo>
                  <a:pt x="0" y="1315749"/>
                </a:moveTo>
                <a:cubicBezTo>
                  <a:pt x="0" y="589081"/>
                  <a:pt x="589081" y="0"/>
                  <a:pt x="1315749" y="0"/>
                </a:cubicBezTo>
                <a:cubicBezTo>
                  <a:pt x="2042417" y="0"/>
                  <a:pt x="2631498" y="589081"/>
                  <a:pt x="2631498" y="1315749"/>
                </a:cubicBezTo>
                <a:cubicBezTo>
                  <a:pt x="2631498" y="2042417"/>
                  <a:pt x="2042417" y="2631498"/>
                  <a:pt x="1315749" y="2631498"/>
                </a:cubicBezTo>
                <a:cubicBezTo>
                  <a:pt x="589081" y="2631498"/>
                  <a:pt x="0" y="2042417"/>
                  <a:pt x="0" y="1315749"/>
                </a:cubicBezTo>
                <a:close/>
              </a:path>
            </a:pathLst>
          </a:custGeom>
          <a:solidFill>
            <a:schemeClr val="accent5">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85374" tIns="385374" rIns="385374" bIns="385374" numCol="1" spcCol="1270" anchor="ctr" anchorCtr="0">
            <a:noAutofit/>
          </a:bodyPr>
          <a:lstStyle/>
          <a:p>
            <a:pPr algn="ctr" defTabSz="1066800">
              <a:lnSpc>
                <a:spcPct val="90000"/>
              </a:lnSpc>
              <a:spcBef>
                <a:spcPct val="0"/>
              </a:spcBef>
              <a:spcAft>
                <a:spcPct val="35000"/>
              </a:spcAft>
            </a:pPr>
            <a:r>
              <a:rPr lang="en-US" sz="2600" kern="1200" dirty="0">
                <a:latin typeface="Calibri Light" panose="020F0302020204030204"/>
              </a:rPr>
              <a:t>My PHA is </a:t>
            </a:r>
            <a:r>
              <a:rPr lang="en-US" sz="2600" dirty="0">
                <a:latin typeface="Calibri Light" panose="020F0302020204030204"/>
              </a:rPr>
              <a:t>HCV </a:t>
            </a:r>
            <a:r>
              <a:rPr lang="en-US" sz="2600" kern="1200" dirty="0">
                <a:latin typeface="Calibri Light" panose="020F0302020204030204"/>
              </a:rPr>
              <a:t>only</a:t>
            </a:r>
            <a:r>
              <a:rPr lang="en-US" sz="2600" dirty="0">
                <a:latin typeface="Calibri Light" panose="020F0302020204030204"/>
              </a:rPr>
              <a:t>. Am I exempt from the RAB requirement?</a:t>
            </a:r>
            <a:endParaRPr lang="en-US" sz="2600" kern="1200" dirty="0">
              <a:latin typeface="Calibri Light"/>
              <a:cs typeface="Calibri Light"/>
            </a:endParaRPr>
          </a:p>
        </p:txBody>
      </p:sp>
    </p:spTree>
    <p:extLst>
      <p:ext uri="{BB962C8B-B14F-4D97-AF65-F5344CB8AC3E}">
        <p14:creationId xmlns:p14="http://schemas.microsoft.com/office/powerpoint/2010/main" val="9201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B009-2860-48BC-97FB-1256AC0D98FA}"/>
              </a:ext>
            </a:extLst>
          </p:cNvPr>
          <p:cNvSpPr>
            <a:spLocks noGrp="1"/>
          </p:cNvSpPr>
          <p:nvPr>
            <p:ph type="title"/>
          </p:nvPr>
        </p:nvSpPr>
        <p:spPr>
          <a:xfrm>
            <a:off x="628648" y="690869"/>
            <a:ext cx="7886700" cy="803634"/>
          </a:xfrm>
        </p:spPr>
        <p:txBody>
          <a:bodyPr>
            <a:normAutofit/>
          </a:bodyPr>
          <a:lstStyle/>
          <a:p>
            <a:r>
              <a:rPr lang="en-US" sz="3800" b="1" dirty="0">
                <a:ea typeface="+mj-lt"/>
                <a:cs typeface="+mj-lt"/>
              </a:rPr>
              <a:t>Resident Consultation</a:t>
            </a:r>
            <a:endParaRPr lang="en-US" sz="3800" b="1" dirty="0"/>
          </a:p>
        </p:txBody>
      </p:sp>
      <p:sp>
        <p:nvSpPr>
          <p:cNvPr id="4" name="Date Placeholder 3">
            <a:extLst>
              <a:ext uri="{FF2B5EF4-FFF2-40B4-BE49-F238E27FC236}">
                <a16:creationId xmlns:a16="http://schemas.microsoft.com/office/drawing/2014/main" id="{23B1A4D6-CDF6-4EB9-913A-C491005968EC}"/>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6BA3BAC4-EE2F-485A-87E3-F32AB4D95AC0}"/>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F2EE1F42-B48D-4E3B-8230-0FED44E6641A}"/>
              </a:ext>
            </a:extLst>
          </p:cNvPr>
          <p:cNvSpPr>
            <a:spLocks noGrp="1"/>
          </p:cNvSpPr>
          <p:nvPr>
            <p:ph type="sldNum" sz="quarter" idx="12"/>
          </p:nvPr>
        </p:nvSpPr>
        <p:spPr/>
        <p:txBody>
          <a:bodyPr/>
          <a:lstStyle/>
          <a:p>
            <a:fld id="{5B225326-07C1-4D0E-ABC1-3CBC035C02D3}" type="slidenum">
              <a:rPr lang="en-US" smtClean="0"/>
              <a:t>19</a:t>
            </a:fld>
            <a:endParaRPr lang="en-US"/>
          </a:p>
        </p:txBody>
      </p:sp>
      <p:sp>
        <p:nvSpPr>
          <p:cNvPr id="11" name="TextBox 10">
            <a:extLst>
              <a:ext uri="{FF2B5EF4-FFF2-40B4-BE49-F238E27FC236}">
                <a16:creationId xmlns:a16="http://schemas.microsoft.com/office/drawing/2014/main" id="{756B85CC-7412-428D-A95E-ADEB2748F3F4}"/>
              </a:ext>
            </a:extLst>
          </p:cNvPr>
          <p:cNvSpPr txBox="1"/>
          <p:nvPr/>
        </p:nvSpPr>
        <p:spPr>
          <a:xfrm>
            <a:off x="628648" y="1398502"/>
            <a:ext cx="8308873" cy="523220"/>
          </a:xfrm>
          <a:prstGeom prst="rect">
            <a:avLst/>
          </a:prstGeom>
          <a:noFill/>
        </p:spPr>
        <p:txBody>
          <a:bodyPr wrap="square" rtlCol="0">
            <a:spAutoFit/>
          </a:bodyPr>
          <a:lstStyle/>
          <a:p>
            <a:r>
              <a:rPr lang="en-US" sz="2800" b="1" dirty="0">
                <a:ea typeface="+mn-lt"/>
                <a:cs typeface="+mn-lt"/>
              </a:rPr>
              <a:t>RAB Requirement (</a:t>
            </a:r>
            <a:r>
              <a:rPr lang="en-US" sz="2800" b="1" dirty="0">
                <a:ea typeface="+mn-lt"/>
                <a:cs typeface="+mn-lt"/>
                <a:hlinkClick r:id="rId3"/>
              </a:rPr>
              <a:t>24 CFR 903.13</a:t>
            </a:r>
            <a:r>
              <a:rPr lang="en-US" sz="2800" b="1" dirty="0">
                <a:ea typeface="+mn-lt"/>
                <a:cs typeface="+mn-lt"/>
              </a:rPr>
              <a:t>):</a:t>
            </a:r>
            <a:endParaRPr lang="en-US" dirty="0"/>
          </a:p>
        </p:txBody>
      </p:sp>
      <p:graphicFrame>
        <p:nvGraphicFramePr>
          <p:cNvPr id="12" name="Content Placeholder 11">
            <a:extLst>
              <a:ext uri="{FF2B5EF4-FFF2-40B4-BE49-F238E27FC236}">
                <a16:creationId xmlns:a16="http://schemas.microsoft.com/office/drawing/2014/main" id="{82550D34-3DC7-4F54-9CA5-EF4357F9615C}"/>
              </a:ext>
            </a:extLst>
          </p:cNvPr>
          <p:cNvGraphicFramePr>
            <a:graphicFrameLocks noGrp="1"/>
          </p:cNvGraphicFramePr>
          <p:nvPr>
            <p:ph idx="1"/>
            <p:extLst>
              <p:ext uri="{D42A27DB-BD31-4B8C-83A1-F6EECF244321}">
                <p14:modId xmlns:p14="http://schemas.microsoft.com/office/powerpoint/2010/main" val="2452923895"/>
              </p:ext>
            </p:extLst>
          </p:nvPr>
        </p:nvGraphicFramePr>
        <p:xfrm>
          <a:off x="628648" y="2074606"/>
          <a:ext cx="8178467" cy="44643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811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D387-2316-46BB-A780-1B5623EA3908}"/>
              </a:ext>
            </a:extLst>
          </p:cNvPr>
          <p:cNvSpPr>
            <a:spLocks noGrp="1"/>
          </p:cNvSpPr>
          <p:nvPr>
            <p:ph type="title"/>
          </p:nvPr>
        </p:nvSpPr>
        <p:spPr/>
        <p:txBody>
          <a:bodyPr>
            <a:normAutofit/>
          </a:bodyPr>
          <a:lstStyle/>
          <a:p>
            <a:r>
              <a:rPr lang="en-US" sz="4000" b="1" dirty="0"/>
              <a:t>PHA Plan Training Goals</a:t>
            </a:r>
            <a:endParaRPr lang="en-US" sz="4000" b="1" dirty="0">
              <a:cs typeface="Calibri Light"/>
            </a:endParaRPr>
          </a:p>
        </p:txBody>
      </p:sp>
      <p:sp>
        <p:nvSpPr>
          <p:cNvPr id="3" name="Content Placeholder 2">
            <a:extLst>
              <a:ext uri="{FF2B5EF4-FFF2-40B4-BE49-F238E27FC236}">
                <a16:creationId xmlns:a16="http://schemas.microsoft.com/office/drawing/2014/main" id="{1363455B-FD9F-4745-BC25-C9E12D5FD11B}"/>
              </a:ext>
            </a:extLst>
          </p:cNvPr>
          <p:cNvSpPr>
            <a:spLocks noGrp="1"/>
          </p:cNvSpPr>
          <p:nvPr>
            <p:ph idx="1"/>
          </p:nvPr>
        </p:nvSpPr>
        <p:spPr>
          <a:xfrm>
            <a:off x="628650" y="1825625"/>
            <a:ext cx="7886700" cy="3954286"/>
          </a:xfrm>
        </p:spPr>
        <p:txBody>
          <a:bodyPr vert="horz" lIns="91440" tIns="45720" rIns="91440" bIns="45720" rtlCol="0" anchor="t">
            <a:normAutofit/>
          </a:bodyPr>
          <a:lstStyle/>
          <a:p>
            <a:pPr>
              <a:lnSpc>
                <a:spcPct val="100000"/>
              </a:lnSpc>
              <a:spcBef>
                <a:spcPts val="0"/>
              </a:spcBef>
              <a:spcAft>
                <a:spcPts val="600"/>
              </a:spcAft>
            </a:pPr>
            <a:r>
              <a:rPr lang="en-US" dirty="0"/>
              <a:t>Public Housing Agency (PHA) </a:t>
            </a:r>
            <a:r>
              <a:rPr lang="en-US" dirty="0">
                <a:cs typeface="Calibri"/>
              </a:rPr>
              <a:t>Plan Overview</a:t>
            </a:r>
          </a:p>
          <a:p>
            <a:pPr>
              <a:lnSpc>
                <a:spcPct val="100000"/>
              </a:lnSpc>
              <a:spcBef>
                <a:spcPts val="0"/>
              </a:spcBef>
              <a:spcAft>
                <a:spcPts val="600"/>
              </a:spcAft>
            </a:pPr>
            <a:r>
              <a:rPr lang="en-US" dirty="0">
                <a:cs typeface="Calibri"/>
              </a:rPr>
              <a:t>Statutory/Regulatory Framework</a:t>
            </a:r>
            <a:endParaRPr lang="en-US" dirty="0"/>
          </a:p>
          <a:p>
            <a:pPr>
              <a:lnSpc>
                <a:spcPct val="100000"/>
              </a:lnSpc>
              <a:spcBef>
                <a:spcPts val="0"/>
              </a:spcBef>
              <a:spcAft>
                <a:spcPts val="600"/>
              </a:spcAft>
            </a:pPr>
            <a:r>
              <a:rPr lang="en-US" dirty="0">
                <a:cs typeface="Calibri"/>
              </a:rPr>
              <a:t>PHA Plan Development Process &amp; Submission Cycle</a:t>
            </a:r>
          </a:p>
          <a:p>
            <a:pPr>
              <a:lnSpc>
                <a:spcPct val="100000"/>
              </a:lnSpc>
              <a:spcBef>
                <a:spcPts val="0"/>
              </a:spcBef>
              <a:spcAft>
                <a:spcPts val="600"/>
              </a:spcAft>
            </a:pPr>
            <a:r>
              <a:rPr lang="en-US" dirty="0">
                <a:cs typeface="Calibri"/>
              </a:rPr>
              <a:t>5-Year PHA Plan Requirements/Template Overview</a:t>
            </a:r>
          </a:p>
          <a:p>
            <a:pPr>
              <a:lnSpc>
                <a:spcPct val="100000"/>
              </a:lnSpc>
              <a:spcBef>
                <a:spcPts val="0"/>
              </a:spcBef>
              <a:spcAft>
                <a:spcPts val="600"/>
              </a:spcAft>
            </a:pPr>
            <a:r>
              <a:rPr lang="en-US" dirty="0">
                <a:cs typeface="Calibri"/>
              </a:rPr>
              <a:t>Wrap up – Unique Situations, Knowledge Check, Resources and Miscellaneous</a:t>
            </a:r>
          </a:p>
          <a:p>
            <a:pPr>
              <a:lnSpc>
                <a:spcPct val="100000"/>
              </a:lnSpc>
              <a:spcBef>
                <a:spcPts val="0"/>
              </a:spcBef>
              <a:spcAft>
                <a:spcPts val="600"/>
              </a:spcAft>
            </a:pPr>
            <a:r>
              <a:rPr lang="en-US" dirty="0">
                <a:cs typeface="Calibri"/>
              </a:rPr>
              <a:t>Questions</a:t>
            </a:r>
          </a:p>
          <a:p>
            <a:endParaRPr lang="en-US" dirty="0">
              <a:cs typeface="Calibri"/>
            </a:endParaRPr>
          </a:p>
          <a:p>
            <a:endParaRPr lang="en-US" dirty="0">
              <a:cs typeface="Calibri"/>
            </a:endParaRPr>
          </a:p>
          <a:p>
            <a:pPr marL="0" indent="0">
              <a:buNone/>
            </a:pPr>
            <a:endParaRPr lang="en-US" dirty="0">
              <a:cs typeface="Calibri"/>
            </a:endParaRPr>
          </a:p>
          <a:p>
            <a:pPr marL="0" indent="0">
              <a:buNone/>
            </a:pPr>
            <a:endParaRPr lang="en-US" dirty="0">
              <a:cs typeface="Calibri"/>
            </a:endParaRPr>
          </a:p>
        </p:txBody>
      </p:sp>
      <p:sp>
        <p:nvSpPr>
          <p:cNvPr id="4" name="Date Placeholder 3">
            <a:extLst>
              <a:ext uri="{FF2B5EF4-FFF2-40B4-BE49-F238E27FC236}">
                <a16:creationId xmlns:a16="http://schemas.microsoft.com/office/drawing/2014/main" id="{C4499CE2-ACD1-4BF6-B217-169AE84BD390}"/>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DA2C0EC6-B061-4BE5-B2A0-6E9C9AAE909A}"/>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88B5C170-4BC7-4EA1-AC26-041F191DC14F}"/>
              </a:ext>
            </a:extLst>
          </p:cNvPr>
          <p:cNvSpPr>
            <a:spLocks noGrp="1"/>
          </p:cNvSpPr>
          <p:nvPr>
            <p:ph type="sldNum" sz="quarter" idx="12"/>
          </p:nvPr>
        </p:nvSpPr>
        <p:spPr/>
        <p:txBody>
          <a:bodyPr/>
          <a:lstStyle/>
          <a:p>
            <a:fld id="{5B225326-07C1-4D0E-ABC1-3CBC035C02D3}" type="slidenum">
              <a:rPr lang="en-US" smtClean="0"/>
              <a:t>2</a:t>
            </a:fld>
            <a:endParaRPr lang="en-US" dirty="0"/>
          </a:p>
        </p:txBody>
      </p:sp>
    </p:spTree>
    <p:extLst>
      <p:ext uri="{BB962C8B-B14F-4D97-AF65-F5344CB8AC3E}">
        <p14:creationId xmlns:p14="http://schemas.microsoft.com/office/powerpoint/2010/main" val="139189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8AC7B-4880-4E1E-B844-279CF666D0EE}"/>
              </a:ext>
            </a:extLst>
          </p:cNvPr>
          <p:cNvSpPr>
            <a:spLocks noGrp="1"/>
          </p:cNvSpPr>
          <p:nvPr>
            <p:ph type="title"/>
          </p:nvPr>
        </p:nvSpPr>
        <p:spPr>
          <a:xfrm>
            <a:off x="628650" y="882320"/>
            <a:ext cx="7886700" cy="1182180"/>
          </a:xfrm>
        </p:spPr>
        <p:txBody>
          <a:bodyPr>
            <a:normAutofit/>
          </a:bodyPr>
          <a:lstStyle/>
          <a:p>
            <a:r>
              <a:rPr lang="en-US" sz="3800" b="1" dirty="0"/>
              <a:t>Resident Consultation </a:t>
            </a:r>
            <a:br>
              <a:rPr lang="en-US" dirty="0"/>
            </a:br>
            <a:endParaRPr lang="en-US" sz="3200" b="1" dirty="0">
              <a:latin typeface="Calibri"/>
              <a:cs typeface="Calibri"/>
            </a:endParaRPr>
          </a:p>
        </p:txBody>
      </p:sp>
      <p:sp>
        <p:nvSpPr>
          <p:cNvPr id="3" name="Content Placeholder 2">
            <a:extLst>
              <a:ext uri="{FF2B5EF4-FFF2-40B4-BE49-F238E27FC236}">
                <a16:creationId xmlns:a16="http://schemas.microsoft.com/office/drawing/2014/main" id="{1F03CEE1-05BA-4975-A267-1709E5ABA2A5}"/>
              </a:ext>
            </a:extLst>
          </p:cNvPr>
          <p:cNvSpPr>
            <a:spLocks noGrp="1"/>
          </p:cNvSpPr>
          <p:nvPr>
            <p:ph idx="1"/>
          </p:nvPr>
        </p:nvSpPr>
        <p:spPr>
          <a:xfrm>
            <a:off x="628650" y="1877961"/>
            <a:ext cx="7886700" cy="4011562"/>
          </a:xfrm>
        </p:spPr>
        <p:txBody>
          <a:bodyPr vert="horz" lIns="91440" tIns="45720" rIns="91440" bIns="45720" rtlCol="0" anchor="t">
            <a:normAutofit fontScale="85000" lnSpcReduction="20000"/>
          </a:bodyPr>
          <a:lstStyle/>
          <a:p>
            <a:pPr marL="0" indent="0">
              <a:buNone/>
            </a:pPr>
            <a:r>
              <a:rPr lang="en-US" sz="3200" b="1" dirty="0"/>
              <a:t>RAB Requirement Cont.:</a:t>
            </a:r>
          </a:p>
          <a:p>
            <a:pPr marL="0" indent="0">
              <a:buNone/>
            </a:pPr>
            <a:endParaRPr lang="en-US" sz="1200" b="1" dirty="0"/>
          </a:p>
          <a:p>
            <a:pPr marL="509270" indent="-509270">
              <a:buFont typeface="Wingdings" panose="05000000000000000000" pitchFamily="2" charset="2"/>
              <a:buChar char="ü"/>
            </a:pPr>
            <a:r>
              <a:rPr lang="en-US" dirty="0"/>
              <a:t>PHAs must give the RABs sufficient time to review and make recommendations on the Plan.</a:t>
            </a:r>
          </a:p>
          <a:p>
            <a:pPr marL="509270" indent="-509270">
              <a:buFont typeface="Wingdings" panose="05000000000000000000" pitchFamily="2" charset="2"/>
              <a:buChar char="ü"/>
            </a:pPr>
            <a:r>
              <a:rPr lang="en-US" dirty="0"/>
              <a:t>PHAs should give RABs advance notice of meetings scheduled to discuss areas of the Plan (generally, at least 48 hours, or more depending on the meeting agenda)</a:t>
            </a:r>
          </a:p>
          <a:p>
            <a:pPr marL="509270" indent="-509270">
              <a:buFont typeface="Wingdings" panose="05000000000000000000" pitchFamily="2" charset="2"/>
              <a:buChar char="ü"/>
            </a:pPr>
            <a:r>
              <a:rPr lang="en-US" dirty="0"/>
              <a:t>RABs should also be provided with any existing documents that would assist them to make productive recommendations during the working meetings.</a:t>
            </a:r>
          </a:p>
          <a:p>
            <a:pPr marL="509270" indent="-509270">
              <a:buFont typeface="Wingdings" panose="05000000000000000000" pitchFamily="2" charset="2"/>
              <a:buChar char="ü"/>
            </a:pPr>
            <a:r>
              <a:rPr lang="en-US" dirty="0"/>
              <a:t>PHAs should provide the RABs with reasonable means to carry out their functions such as making available a meeting place for discussing programs with the residents.</a:t>
            </a:r>
            <a:endParaRPr lang="en-US" dirty="0">
              <a:cs typeface="Calibri"/>
            </a:endParaRPr>
          </a:p>
        </p:txBody>
      </p:sp>
      <p:sp>
        <p:nvSpPr>
          <p:cNvPr id="4" name="Date Placeholder 3">
            <a:extLst>
              <a:ext uri="{FF2B5EF4-FFF2-40B4-BE49-F238E27FC236}">
                <a16:creationId xmlns:a16="http://schemas.microsoft.com/office/drawing/2014/main" id="{42728B3A-A1F0-4189-901A-BFE936BEFCAE}"/>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B0762810-AD19-4714-A7FE-F4CBE5918F9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Omaha FO PHA PLAN TRAINING</a:t>
            </a:r>
          </a:p>
        </p:txBody>
      </p:sp>
      <p:sp>
        <p:nvSpPr>
          <p:cNvPr id="6" name="Slide Number Placeholder 5">
            <a:extLst>
              <a:ext uri="{FF2B5EF4-FFF2-40B4-BE49-F238E27FC236}">
                <a16:creationId xmlns:a16="http://schemas.microsoft.com/office/drawing/2014/main" id="{BA031141-317E-42E6-94A4-06B45515618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25326-07C1-4D0E-ABC1-3CBC035C02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815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8AC7B-4880-4E1E-B844-279CF666D0EE}"/>
              </a:ext>
            </a:extLst>
          </p:cNvPr>
          <p:cNvSpPr>
            <a:spLocks noGrp="1"/>
          </p:cNvSpPr>
          <p:nvPr>
            <p:ph type="title"/>
          </p:nvPr>
        </p:nvSpPr>
        <p:spPr>
          <a:xfrm>
            <a:off x="628650" y="882320"/>
            <a:ext cx="7886700" cy="1182180"/>
          </a:xfrm>
        </p:spPr>
        <p:txBody>
          <a:bodyPr>
            <a:normAutofit/>
          </a:bodyPr>
          <a:lstStyle/>
          <a:p>
            <a:r>
              <a:rPr lang="en-US" sz="3800" b="1" dirty="0"/>
              <a:t>Resident Consultation </a:t>
            </a:r>
            <a:br>
              <a:rPr lang="en-US" dirty="0"/>
            </a:br>
            <a:endParaRPr lang="en-US" sz="3200" b="1" dirty="0">
              <a:latin typeface="Calibri"/>
              <a:cs typeface="Calibri"/>
            </a:endParaRPr>
          </a:p>
        </p:txBody>
      </p:sp>
      <p:graphicFrame>
        <p:nvGraphicFramePr>
          <p:cNvPr id="23" name="Content Placeholder 2">
            <a:extLst>
              <a:ext uri="{FF2B5EF4-FFF2-40B4-BE49-F238E27FC236}">
                <a16:creationId xmlns:a16="http://schemas.microsoft.com/office/drawing/2014/main" id="{DFE19613-B441-E0A5-A8CB-FBB5370CD929}"/>
              </a:ext>
            </a:extLst>
          </p:cNvPr>
          <p:cNvGraphicFramePr>
            <a:graphicFrameLocks noGrp="1"/>
          </p:cNvGraphicFramePr>
          <p:nvPr>
            <p:ph idx="1"/>
            <p:extLst>
              <p:ext uri="{D42A27DB-BD31-4B8C-83A1-F6EECF244321}">
                <p14:modId xmlns:p14="http://schemas.microsoft.com/office/powerpoint/2010/main" val="984033574"/>
              </p:ext>
            </p:extLst>
          </p:nvPr>
        </p:nvGraphicFramePr>
        <p:xfrm>
          <a:off x="628650" y="2132775"/>
          <a:ext cx="7886700" cy="3755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42728B3A-A1F0-4189-901A-BFE936BEFCAE}"/>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B0762810-AD19-4714-A7FE-F4CBE5918F9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Omaha FO PHA PLAN TRAINING</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A031141-317E-42E6-94A4-06B45515618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25326-07C1-4D0E-ABC1-3CBC035C02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DC27190-2C1C-35F8-DE56-F7717E139AB6}"/>
              </a:ext>
            </a:extLst>
          </p:cNvPr>
          <p:cNvPicPr>
            <a:picLocks noChangeAspect="1"/>
          </p:cNvPicPr>
          <p:nvPr/>
        </p:nvPicPr>
        <p:blipFill>
          <a:blip r:embed="rId8"/>
          <a:stretch>
            <a:fillRect/>
          </a:stretch>
        </p:blipFill>
        <p:spPr>
          <a:xfrm>
            <a:off x="5665677" y="350898"/>
            <a:ext cx="1820973" cy="1527063"/>
          </a:xfrm>
          <a:prstGeom prst="rect">
            <a:avLst/>
          </a:prstGeom>
        </p:spPr>
      </p:pic>
    </p:spTree>
    <p:extLst>
      <p:ext uri="{BB962C8B-B14F-4D97-AF65-F5344CB8AC3E}">
        <p14:creationId xmlns:p14="http://schemas.microsoft.com/office/powerpoint/2010/main" val="2563331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D041C8E9-8333-4ABC-BCC4-0A8E42109179}"/>
              </a:ext>
            </a:extLst>
          </p:cNvPr>
          <p:cNvGraphicFramePr>
            <a:graphicFrameLocks noGrp="1"/>
          </p:cNvGraphicFramePr>
          <p:nvPr>
            <p:ph idx="1"/>
            <p:extLst>
              <p:ext uri="{D42A27DB-BD31-4B8C-83A1-F6EECF244321}">
                <p14:modId xmlns:p14="http://schemas.microsoft.com/office/powerpoint/2010/main" val="1335134918"/>
              </p:ext>
            </p:extLst>
          </p:nvPr>
        </p:nvGraphicFramePr>
        <p:xfrm>
          <a:off x="641350" y="1790162"/>
          <a:ext cx="7886700" cy="4213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592F336D-69E1-4383-9544-93A61CE480DC}"/>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332C5E29-10F9-429B-B74C-7B496B4D2C0C}"/>
              </a:ext>
            </a:extLst>
          </p:cNvPr>
          <p:cNvSpPr>
            <a:spLocks noGrp="1"/>
          </p:cNvSpPr>
          <p:nvPr>
            <p:ph type="ftr" sz="quarter" idx="11"/>
          </p:nvPr>
        </p:nvSpPr>
        <p:spPr>
          <a:xfrm>
            <a:off x="3041650" y="6356351"/>
            <a:ext cx="3086100" cy="365125"/>
          </a:xfrm>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10972AB7-181E-4847-AE4E-2FB54F9D31CA}"/>
              </a:ext>
            </a:extLst>
          </p:cNvPr>
          <p:cNvSpPr>
            <a:spLocks noGrp="1"/>
          </p:cNvSpPr>
          <p:nvPr>
            <p:ph type="sldNum" sz="quarter" idx="12"/>
          </p:nvPr>
        </p:nvSpPr>
        <p:spPr/>
        <p:txBody>
          <a:bodyPr/>
          <a:lstStyle/>
          <a:p>
            <a:fld id="{5B225326-07C1-4D0E-ABC1-3CBC035C02D3}" type="slidenum">
              <a:rPr lang="en-US" smtClean="0"/>
              <a:t>22</a:t>
            </a:fld>
            <a:endParaRPr lang="en-US"/>
          </a:p>
        </p:txBody>
      </p:sp>
      <p:sp>
        <p:nvSpPr>
          <p:cNvPr id="9" name="Title 1">
            <a:extLst>
              <a:ext uri="{FF2B5EF4-FFF2-40B4-BE49-F238E27FC236}">
                <a16:creationId xmlns:a16="http://schemas.microsoft.com/office/drawing/2014/main" id="{08BE90E7-987A-4656-9E30-12218E958CE9}"/>
              </a:ext>
            </a:extLst>
          </p:cNvPr>
          <p:cNvSpPr>
            <a:spLocks noGrp="1"/>
          </p:cNvSpPr>
          <p:nvPr>
            <p:ph type="title"/>
          </p:nvPr>
        </p:nvSpPr>
        <p:spPr>
          <a:xfrm>
            <a:off x="628650" y="656965"/>
            <a:ext cx="7886700" cy="1133197"/>
          </a:xfrm>
        </p:spPr>
        <p:txBody>
          <a:bodyPr>
            <a:normAutofit/>
          </a:bodyPr>
          <a:lstStyle/>
          <a:p>
            <a:r>
              <a:rPr lang="en-US" sz="3800" b="1" dirty="0"/>
              <a:t>Resident Consultation: </a:t>
            </a:r>
            <a:r>
              <a:rPr lang="en-US" sz="3100" b="1" dirty="0">
                <a:latin typeface="+mn-lt"/>
              </a:rPr>
              <a:t>Public Hearing cont</a:t>
            </a:r>
            <a:r>
              <a:rPr lang="en-US" sz="3800" b="1" dirty="0"/>
              <a:t>. </a:t>
            </a:r>
          </a:p>
        </p:txBody>
      </p:sp>
    </p:spTree>
    <p:extLst>
      <p:ext uri="{BB962C8B-B14F-4D97-AF65-F5344CB8AC3E}">
        <p14:creationId xmlns:p14="http://schemas.microsoft.com/office/powerpoint/2010/main" val="449945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8AC7B-4880-4E1E-B844-279CF666D0EE}"/>
              </a:ext>
            </a:extLst>
          </p:cNvPr>
          <p:cNvSpPr>
            <a:spLocks noGrp="1"/>
          </p:cNvSpPr>
          <p:nvPr>
            <p:ph type="title"/>
          </p:nvPr>
        </p:nvSpPr>
        <p:spPr>
          <a:xfrm>
            <a:off x="422787" y="521012"/>
            <a:ext cx="7886700" cy="1325563"/>
          </a:xfrm>
        </p:spPr>
        <p:txBody>
          <a:bodyPr/>
          <a:lstStyle/>
          <a:p>
            <a:r>
              <a:rPr lang="en-US" b="1" dirty="0"/>
              <a:t>Q&amp;A</a:t>
            </a:r>
          </a:p>
        </p:txBody>
      </p:sp>
      <p:sp>
        <p:nvSpPr>
          <p:cNvPr id="4" name="Date Placeholder 3">
            <a:extLst>
              <a:ext uri="{FF2B5EF4-FFF2-40B4-BE49-F238E27FC236}">
                <a16:creationId xmlns:a16="http://schemas.microsoft.com/office/drawing/2014/main" id="{42728B3A-A1F0-4189-901A-BFE936BEFCAE}"/>
              </a:ext>
            </a:extLst>
          </p:cNvPr>
          <p:cNvSpPr>
            <a:spLocks noGrp="1"/>
          </p:cNvSpPr>
          <p:nvPr>
            <p:ph type="dt" sz="half" idx="10"/>
          </p:nvPr>
        </p:nvSpPr>
        <p:spPr>
          <a:xfrm>
            <a:off x="539416" y="6294906"/>
            <a:ext cx="2057400" cy="365125"/>
          </a:xfrm>
        </p:spPr>
        <p:txBody>
          <a:bodyPr/>
          <a:lstStyle/>
          <a:p>
            <a:r>
              <a:rPr lang="en-US" dirty="0"/>
              <a:t>September 13, 2023</a:t>
            </a:r>
          </a:p>
        </p:txBody>
      </p:sp>
      <p:sp>
        <p:nvSpPr>
          <p:cNvPr id="5" name="Footer Placeholder 4">
            <a:extLst>
              <a:ext uri="{FF2B5EF4-FFF2-40B4-BE49-F238E27FC236}">
                <a16:creationId xmlns:a16="http://schemas.microsoft.com/office/drawing/2014/main" id="{B0762810-AD19-4714-A7FE-F4CBE5918F9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Omaha FO PHA PLAN TRAINING</a:t>
            </a:r>
          </a:p>
        </p:txBody>
      </p:sp>
      <p:sp>
        <p:nvSpPr>
          <p:cNvPr id="6" name="Slide Number Placeholder 5">
            <a:extLst>
              <a:ext uri="{FF2B5EF4-FFF2-40B4-BE49-F238E27FC236}">
                <a16:creationId xmlns:a16="http://schemas.microsoft.com/office/drawing/2014/main" id="{BA031141-317E-42E6-94A4-06B45515618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25326-07C1-4D0E-ABC1-3CBC035C02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B1EAD251-8123-47FE-B277-A133A33EE758}"/>
              </a:ext>
            </a:extLst>
          </p:cNvPr>
          <p:cNvSpPr/>
          <p:nvPr/>
        </p:nvSpPr>
        <p:spPr>
          <a:xfrm>
            <a:off x="3545144" y="1356189"/>
            <a:ext cx="5176069" cy="4307192"/>
          </a:xfrm>
          <a:custGeom>
            <a:avLst/>
            <a:gdLst>
              <a:gd name="connsiteX0" fmla="*/ 0 w 4400809"/>
              <a:gd name="connsiteY0" fmla="*/ 0 h 2031020"/>
              <a:gd name="connsiteX1" fmla="*/ 4400809 w 4400809"/>
              <a:gd name="connsiteY1" fmla="*/ 0 h 2031020"/>
              <a:gd name="connsiteX2" fmla="*/ 4400809 w 4400809"/>
              <a:gd name="connsiteY2" fmla="*/ 2031020 h 2031020"/>
              <a:gd name="connsiteX3" fmla="*/ 0 w 4400809"/>
              <a:gd name="connsiteY3" fmla="*/ 2031020 h 2031020"/>
              <a:gd name="connsiteX4" fmla="*/ 0 w 4400809"/>
              <a:gd name="connsiteY4" fmla="*/ 0 h 2031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0809" h="2031020">
                <a:moveTo>
                  <a:pt x="0" y="0"/>
                </a:moveTo>
                <a:lnTo>
                  <a:pt x="4400809" y="0"/>
                </a:lnTo>
                <a:lnTo>
                  <a:pt x="4400809" y="2031020"/>
                </a:lnTo>
                <a:lnTo>
                  <a:pt x="0" y="2031020"/>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04129" tIns="184912" rIns="184913" bIns="184912" numCol="1" spcCol="1270" anchor="ctr" anchorCtr="0">
            <a:noAutofit/>
          </a:bodyPr>
          <a:lstStyle/>
          <a:p>
            <a:pPr marL="0" lvl="0" indent="0" algn="l" defTabSz="1155700" rtl="0">
              <a:lnSpc>
                <a:spcPct val="90000"/>
              </a:lnSpc>
              <a:spcBef>
                <a:spcPct val="0"/>
              </a:spcBef>
              <a:spcAft>
                <a:spcPct val="35000"/>
              </a:spcAft>
              <a:buNone/>
            </a:pPr>
            <a:r>
              <a:rPr lang="en-US" sz="2600" kern="1200" dirty="0">
                <a:latin typeface="+mj-lt"/>
              </a:rPr>
              <a:t>No. </a:t>
            </a:r>
            <a:r>
              <a:rPr lang="en-US" sz="2600" dirty="0">
                <a:latin typeface="+mj-lt"/>
              </a:rPr>
              <a:t>During</a:t>
            </a:r>
            <a:r>
              <a:rPr lang="en-US" sz="2600" kern="1200" dirty="0">
                <a:latin typeface="+mj-lt"/>
              </a:rPr>
              <a:t> the year that both Plans are due, a best practice is to have one </a:t>
            </a:r>
            <a:r>
              <a:rPr lang="en-US" sz="2400" kern="1200" dirty="0">
                <a:latin typeface="+mj-lt"/>
              </a:rPr>
              <a:t>hearing</a:t>
            </a:r>
            <a:r>
              <a:rPr lang="en-US" sz="2600" kern="1200" dirty="0">
                <a:latin typeface="+mj-lt"/>
              </a:rPr>
              <a:t> to cover the CFP 5-year action plan and </a:t>
            </a:r>
            <a:r>
              <a:rPr lang="en-US" sz="2600" dirty="0">
                <a:latin typeface="+mj-lt"/>
              </a:rPr>
              <a:t>the </a:t>
            </a:r>
            <a:r>
              <a:rPr lang="en-US" sz="2600" kern="1200" dirty="0">
                <a:latin typeface="+mj-lt"/>
              </a:rPr>
              <a:t>5-Year Agency Plan.</a:t>
            </a:r>
          </a:p>
          <a:p>
            <a:pPr lvl="0" defTabSz="1155700">
              <a:lnSpc>
                <a:spcPct val="90000"/>
              </a:lnSpc>
              <a:spcBef>
                <a:spcPct val="0"/>
              </a:spcBef>
              <a:spcAft>
                <a:spcPct val="35000"/>
              </a:spcAft>
            </a:pPr>
            <a:r>
              <a:rPr lang="en-US" sz="2600" dirty="0">
                <a:latin typeface="+mj-lt"/>
              </a:rPr>
              <a:t>CFP submission requirements were “decoupled” from the PHA Plan process by the Federal Register/ Vol. 78, No. 206,  </a:t>
            </a:r>
            <a:r>
              <a:rPr lang="en-US" sz="2600" dirty="0">
                <a:latin typeface="+mj-lt"/>
                <a:hlinkClick r:id="rId3"/>
              </a:rPr>
              <a:t>CFP Final Rule</a:t>
            </a:r>
            <a:r>
              <a:rPr lang="en-US" sz="2600" dirty="0">
                <a:latin typeface="+mj-lt"/>
              </a:rPr>
              <a:t> for all PHAs</a:t>
            </a:r>
          </a:p>
          <a:p>
            <a:pPr marL="0" lvl="0" indent="0" algn="l" defTabSz="1155700" rtl="0">
              <a:lnSpc>
                <a:spcPct val="90000"/>
              </a:lnSpc>
              <a:spcBef>
                <a:spcPct val="0"/>
              </a:spcBef>
              <a:spcAft>
                <a:spcPct val="35000"/>
              </a:spcAft>
              <a:buNone/>
            </a:pPr>
            <a:endParaRPr lang="en-US" sz="2600" kern="1200" dirty="0">
              <a:latin typeface="+mj-lt"/>
            </a:endParaRPr>
          </a:p>
        </p:txBody>
      </p:sp>
      <p:sp>
        <p:nvSpPr>
          <p:cNvPr id="9" name="Flowchart: Delay 8">
            <a:extLst>
              <a:ext uri="{FF2B5EF4-FFF2-40B4-BE49-F238E27FC236}">
                <a16:creationId xmlns:a16="http://schemas.microsoft.com/office/drawing/2014/main" id="{0BBBFBE3-F7EF-4532-9409-B6A31D6CBBE9}"/>
              </a:ext>
            </a:extLst>
          </p:cNvPr>
          <p:cNvSpPr/>
          <p:nvPr/>
        </p:nvSpPr>
        <p:spPr>
          <a:xfrm>
            <a:off x="570756" y="1628366"/>
            <a:ext cx="3481234" cy="3962400"/>
          </a:xfrm>
          <a:prstGeom prst="flowChartDelay">
            <a:avLst/>
          </a:prstGeom>
          <a:solidFill>
            <a:schemeClr val="accent5">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29656" tIns="429656" rIns="429656" bIns="429656" numCol="1" spcCol="1270" anchor="ctr" anchorCtr="0">
            <a:noAutofit/>
          </a:bodyPr>
          <a:lstStyle/>
          <a:p>
            <a:pPr marL="0" lvl="0" indent="0" algn="ctr" defTabSz="1155700">
              <a:lnSpc>
                <a:spcPct val="90000"/>
              </a:lnSpc>
              <a:spcBef>
                <a:spcPct val="0"/>
              </a:spcBef>
              <a:spcAft>
                <a:spcPct val="35000"/>
              </a:spcAft>
              <a:buNone/>
            </a:pPr>
            <a:r>
              <a:rPr lang="en-US" sz="2600" kern="1200" dirty="0"/>
              <a:t>Does a PHA need two hearings - one for the </a:t>
            </a:r>
            <a:r>
              <a:rPr lang="en-US" sz="2600" dirty="0"/>
              <a:t>CFP annual requirement</a:t>
            </a:r>
            <a:r>
              <a:rPr lang="en-US" sz="2600" kern="1200" dirty="0"/>
              <a:t> and one for the 5-Year PHA plan? </a:t>
            </a:r>
          </a:p>
        </p:txBody>
      </p:sp>
    </p:spTree>
    <p:extLst>
      <p:ext uri="{BB962C8B-B14F-4D97-AF65-F5344CB8AC3E}">
        <p14:creationId xmlns:p14="http://schemas.microsoft.com/office/powerpoint/2010/main" val="69974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7F5B-DBC6-43C9-8806-98E7F03A2BF1}"/>
              </a:ext>
            </a:extLst>
          </p:cNvPr>
          <p:cNvSpPr>
            <a:spLocks noGrp="1"/>
          </p:cNvSpPr>
          <p:nvPr>
            <p:ph type="ctrTitle"/>
          </p:nvPr>
        </p:nvSpPr>
        <p:spPr>
          <a:xfrm>
            <a:off x="2431953" y="1885882"/>
            <a:ext cx="6346288" cy="3086235"/>
          </a:xfrm>
        </p:spPr>
        <p:txBody>
          <a:bodyPr>
            <a:noAutofit/>
          </a:bodyPr>
          <a:lstStyle/>
          <a:p>
            <a:pPr lvl="0" algn="l">
              <a:spcBef>
                <a:spcPts val="1000"/>
              </a:spcBef>
            </a:pPr>
            <a:r>
              <a:rPr lang="en-US" sz="5400" dirty="0">
                <a:solidFill>
                  <a:schemeClr val="bg1"/>
                </a:solidFill>
                <a:ea typeface="+mn-ea"/>
                <a:cs typeface="Calibri"/>
              </a:rPr>
              <a:t>5-Year Plan</a:t>
            </a:r>
            <a:br>
              <a:rPr lang="en-US" sz="5400" dirty="0">
                <a:solidFill>
                  <a:schemeClr val="bg1"/>
                </a:solidFill>
                <a:ea typeface="+mn-ea"/>
                <a:cs typeface="Calibri"/>
              </a:rPr>
            </a:br>
            <a:r>
              <a:rPr lang="en-US" sz="5400" dirty="0">
                <a:solidFill>
                  <a:schemeClr val="bg1"/>
                </a:solidFill>
                <a:ea typeface="+mn-ea"/>
                <a:cs typeface="Calibri"/>
              </a:rPr>
              <a:t>Submission Requirements &amp; </a:t>
            </a:r>
            <a:br>
              <a:rPr lang="en-US" sz="5400" dirty="0">
                <a:solidFill>
                  <a:schemeClr val="bg1"/>
                </a:solidFill>
                <a:ea typeface="+mn-ea"/>
                <a:cs typeface="Calibri"/>
              </a:rPr>
            </a:br>
            <a:r>
              <a:rPr lang="en-US" sz="5400" dirty="0">
                <a:solidFill>
                  <a:schemeClr val="bg1"/>
                </a:solidFill>
                <a:ea typeface="+mn-ea"/>
                <a:cs typeface="Calibri"/>
              </a:rPr>
              <a:t>Template Overview</a:t>
            </a:r>
          </a:p>
        </p:txBody>
      </p:sp>
      <p:pic>
        <p:nvPicPr>
          <p:cNvPr id="6" name="Graphic 5" descr="Checklist">
            <a:extLst>
              <a:ext uri="{FF2B5EF4-FFF2-40B4-BE49-F238E27FC236}">
                <a16:creationId xmlns:a16="http://schemas.microsoft.com/office/drawing/2014/main" id="{6BEC02AD-7986-45D1-9FF9-E683034508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180" y="2316162"/>
            <a:ext cx="2134773" cy="2134773"/>
          </a:xfrm>
          <a:prstGeom prst="rect">
            <a:avLst/>
          </a:prstGeom>
        </p:spPr>
      </p:pic>
    </p:spTree>
    <p:extLst>
      <p:ext uri="{BB962C8B-B14F-4D97-AF65-F5344CB8AC3E}">
        <p14:creationId xmlns:p14="http://schemas.microsoft.com/office/powerpoint/2010/main" val="3151429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693A-EC90-4D50-BA60-305ED05138F1}"/>
              </a:ext>
            </a:extLst>
          </p:cNvPr>
          <p:cNvSpPr>
            <a:spLocks noGrp="1"/>
          </p:cNvSpPr>
          <p:nvPr>
            <p:ph type="title"/>
          </p:nvPr>
        </p:nvSpPr>
        <p:spPr>
          <a:xfrm>
            <a:off x="628650" y="581137"/>
            <a:ext cx="7965141" cy="1267589"/>
          </a:xfrm>
        </p:spPr>
        <p:txBody>
          <a:bodyPr>
            <a:normAutofit/>
          </a:bodyPr>
          <a:lstStyle/>
          <a:p>
            <a:r>
              <a:rPr lang="en-US" sz="3800" b="1" dirty="0"/>
              <a:t>5 Year Plan Submission Requirements</a:t>
            </a:r>
            <a:endParaRPr lang="en-US" sz="3800" b="1" dirty="0">
              <a:cs typeface="Calibri Light"/>
            </a:endParaRPr>
          </a:p>
        </p:txBody>
      </p:sp>
      <p:sp>
        <p:nvSpPr>
          <p:cNvPr id="4" name="Date Placeholder 3">
            <a:extLst>
              <a:ext uri="{FF2B5EF4-FFF2-40B4-BE49-F238E27FC236}">
                <a16:creationId xmlns:a16="http://schemas.microsoft.com/office/drawing/2014/main" id="{46ABF2A1-D060-4B51-9F0F-F4CE38A1E7F8}"/>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6A59676F-B5AE-4352-82C8-243FFEA35A4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Omaha FO PHA PLAN TRAINING</a:t>
            </a:r>
          </a:p>
        </p:txBody>
      </p:sp>
      <p:sp>
        <p:nvSpPr>
          <p:cNvPr id="6" name="Slide Number Placeholder 5">
            <a:extLst>
              <a:ext uri="{FF2B5EF4-FFF2-40B4-BE49-F238E27FC236}">
                <a16:creationId xmlns:a16="http://schemas.microsoft.com/office/drawing/2014/main" id="{BA460869-1104-4C2A-AA62-46F7D26F977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25326-07C1-4D0E-ABC1-3CBC035C02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1" name="Table 11">
            <a:extLst>
              <a:ext uri="{FF2B5EF4-FFF2-40B4-BE49-F238E27FC236}">
                <a16:creationId xmlns:a16="http://schemas.microsoft.com/office/drawing/2014/main" id="{98C6B158-CD1F-4156-AD38-045EDB272F8D}"/>
              </a:ext>
            </a:extLst>
          </p:cNvPr>
          <p:cNvGraphicFramePr>
            <a:graphicFrameLocks noGrp="1"/>
          </p:cNvGraphicFramePr>
          <p:nvPr>
            <p:extLst>
              <p:ext uri="{D42A27DB-BD31-4B8C-83A1-F6EECF244321}">
                <p14:modId xmlns:p14="http://schemas.microsoft.com/office/powerpoint/2010/main" val="373793576"/>
              </p:ext>
            </p:extLst>
          </p:nvPr>
        </p:nvGraphicFramePr>
        <p:xfrm>
          <a:off x="1027361" y="1595515"/>
          <a:ext cx="7167717" cy="3231833"/>
        </p:xfrm>
        <a:graphic>
          <a:graphicData uri="http://schemas.openxmlformats.org/drawingml/2006/table">
            <a:tbl>
              <a:tblPr firstRow="1" bandRow="1">
                <a:tableStyleId>{5C22544A-7EE6-4342-B048-85BDC9FD1C3A}</a:tableStyleId>
              </a:tblPr>
              <a:tblGrid>
                <a:gridCol w="2177955">
                  <a:extLst>
                    <a:ext uri="{9D8B030D-6E8A-4147-A177-3AD203B41FA5}">
                      <a16:colId xmlns:a16="http://schemas.microsoft.com/office/drawing/2014/main" val="4079703692"/>
                    </a:ext>
                  </a:extLst>
                </a:gridCol>
                <a:gridCol w="2723536">
                  <a:extLst>
                    <a:ext uri="{9D8B030D-6E8A-4147-A177-3AD203B41FA5}">
                      <a16:colId xmlns:a16="http://schemas.microsoft.com/office/drawing/2014/main" val="4269377556"/>
                    </a:ext>
                  </a:extLst>
                </a:gridCol>
                <a:gridCol w="2266226">
                  <a:extLst>
                    <a:ext uri="{9D8B030D-6E8A-4147-A177-3AD203B41FA5}">
                      <a16:colId xmlns:a16="http://schemas.microsoft.com/office/drawing/2014/main" val="374764169"/>
                    </a:ext>
                  </a:extLst>
                </a:gridCol>
              </a:tblGrid>
              <a:tr h="106639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cs typeface="Calibri"/>
                        </a:rPr>
                        <a:t>All Agencies</a:t>
                      </a:r>
                    </a:p>
                  </a:txBody>
                  <a:tcPr>
                    <a:solidFill>
                      <a:schemeClr val="accent5">
                        <a:lumMod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cs typeface="Calibri"/>
                      </a:endParaRPr>
                    </a:p>
                  </a:txBody>
                  <a:tcP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cs typeface="Calibri"/>
                        </a:rPr>
                        <a:t>Qualified PHAs also submit annually</a:t>
                      </a:r>
                    </a:p>
                  </a:txBody>
                  <a:tcPr>
                    <a:solidFill>
                      <a:schemeClr val="accent5">
                        <a:lumMod val="75000"/>
                      </a:schemeClr>
                    </a:solidFill>
                  </a:tcPr>
                </a:tc>
                <a:extLst>
                  <a:ext uri="{0D108BD9-81ED-4DB2-BD59-A6C34878D82A}">
                    <a16:rowId xmlns:a16="http://schemas.microsoft.com/office/drawing/2014/main" val="3977526696"/>
                  </a:ext>
                </a:extLst>
              </a:tr>
              <a:tr h="410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cs typeface="Calibri"/>
                          <a:hlinkClick r:id="rId3">
                            <a:extLst>
                              <a:ext uri="{A12FA001-AC4F-418D-AE19-62706E023703}">
                                <ahyp:hlinkClr xmlns:ahyp="http://schemas.microsoft.com/office/drawing/2018/hyperlinkcolor" val="tx"/>
                              </a:ext>
                            </a:extLst>
                          </a:hlinkClick>
                        </a:rPr>
                        <a:t>50075-5Y </a:t>
                      </a:r>
                      <a:endParaRPr lang="en-US" sz="2400" dirty="0">
                        <a:solidFill>
                          <a:schemeClr val="bg1"/>
                        </a:solidFill>
                        <a:cs typeface="Calibri"/>
                      </a:endParaRPr>
                    </a:p>
                  </a:txBody>
                  <a:tcP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cs typeface="Calibri"/>
                          <a:hlinkClick r:id="rId4">
                            <a:extLst>
                              <a:ext uri="{A12FA001-AC4F-418D-AE19-62706E023703}">
                                <ahyp:hlinkClr xmlns:ahyp="http://schemas.microsoft.com/office/drawing/2018/hyperlinkcolor" val="tx"/>
                              </a:ext>
                            </a:extLst>
                          </a:hlinkClick>
                        </a:rPr>
                        <a:t>50077-SL</a:t>
                      </a:r>
                      <a:endParaRPr lang="en-US" sz="2400" dirty="0">
                        <a:solidFill>
                          <a:schemeClr val="bg1"/>
                        </a:solidFill>
                        <a:cs typeface="Calibri"/>
                      </a:endParaRPr>
                    </a:p>
                  </a:txBody>
                  <a:tcP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u="sng" kern="1200" dirty="0">
                          <a:solidFill>
                            <a:schemeClr val="bg1"/>
                          </a:solidFill>
                          <a:effectLst/>
                          <a:latin typeface="+mn-lt"/>
                          <a:ea typeface="+mn-ea"/>
                          <a:cs typeface="+mn-cs"/>
                          <a:hlinkClick r:id="rId5">
                            <a:extLst>
                              <a:ext uri="{A12FA001-AC4F-418D-AE19-62706E023703}">
                                <ahyp:hlinkClr xmlns:ahyp="http://schemas.microsoft.com/office/drawing/2018/hyperlinkcolor" val="tx"/>
                              </a:ext>
                            </a:extLst>
                          </a:hlinkClick>
                        </a:rPr>
                        <a:t>50077-CR</a:t>
                      </a:r>
                      <a:endParaRPr lang="en-US" sz="2400" b="0" dirty="0">
                        <a:solidFill>
                          <a:schemeClr val="bg1"/>
                        </a:solidFill>
                        <a:cs typeface="Calibri"/>
                      </a:endParaRPr>
                    </a:p>
                  </a:txBody>
                  <a:tcPr>
                    <a:solidFill>
                      <a:schemeClr val="accent5">
                        <a:lumMod val="75000"/>
                      </a:schemeClr>
                    </a:solidFill>
                  </a:tcPr>
                </a:tc>
                <a:extLst>
                  <a:ext uri="{0D108BD9-81ED-4DB2-BD59-A6C34878D82A}">
                    <a16:rowId xmlns:a16="http://schemas.microsoft.com/office/drawing/2014/main" val="2863341579"/>
                  </a:ext>
                </a:extLst>
              </a:tr>
              <a:tr h="1585913">
                <a:tc>
                  <a:txBody>
                    <a:bodyPr/>
                    <a:lstStyle/>
                    <a:p>
                      <a:pPr algn="ctr"/>
                      <a:r>
                        <a:rPr lang="en-US" sz="2200" dirty="0">
                          <a:cs typeface="Calibri"/>
                        </a:rPr>
                        <a:t>Captures the PHA’s missions, goals and </a:t>
                      </a:r>
                    </a:p>
                    <a:p>
                      <a:pPr algn="ctr"/>
                      <a:r>
                        <a:rPr lang="en-US" sz="2200" dirty="0">
                          <a:cs typeface="Calibri"/>
                        </a:rPr>
                        <a:t>objectives </a:t>
                      </a:r>
                      <a:endParaRPr lang="en-US" sz="2200" dirty="0"/>
                    </a:p>
                  </a:txBody>
                  <a:tcPr>
                    <a:solidFill>
                      <a:schemeClr val="accent5">
                        <a:lumMod val="20000"/>
                        <a:lumOff val="80000"/>
                      </a:schemeClr>
                    </a:solidFill>
                  </a:tcPr>
                </a:tc>
                <a:tc>
                  <a:txBody>
                    <a:bodyPr/>
                    <a:lstStyle/>
                    <a:p>
                      <a:pPr algn="ctr"/>
                      <a:r>
                        <a:rPr lang="en-US" sz="2200" dirty="0">
                          <a:cs typeface="Calibri"/>
                        </a:rPr>
                        <a:t>Captures consistency with the local and/or state Consolidated Plan</a:t>
                      </a:r>
                      <a:endParaRPr lang="en-US" sz="2200" dirty="0"/>
                    </a:p>
                  </a:txBody>
                  <a:tcPr>
                    <a:solidFill>
                      <a:schemeClr val="accent5">
                        <a:lumMod val="20000"/>
                        <a:lumOff val="80000"/>
                      </a:schemeClr>
                    </a:solidFill>
                  </a:tcPr>
                </a:tc>
                <a:tc>
                  <a:txBody>
                    <a:bodyPr/>
                    <a:lstStyle/>
                    <a:p>
                      <a:pPr algn="ctr"/>
                      <a:r>
                        <a:rPr lang="en-US" sz="2200" dirty="0"/>
                        <a:t>Certifies compliance with civil rights requirements</a:t>
                      </a:r>
                    </a:p>
                  </a:txBody>
                  <a:tcPr>
                    <a:solidFill>
                      <a:schemeClr val="accent5">
                        <a:lumMod val="20000"/>
                        <a:lumOff val="80000"/>
                      </a:schemeClr>
                    </a:solidFill>
                  </a:tcPr>
                </a:tc>
                <a:extLst>
                  <a:ext uri="{0D108BD9-81ED-4DB2-BD59-A6C34878D82A}">
                    <a16:rowId xmlns:a16="http://schemas.microsoft.com/office/drawing/2014/main" val="1323145151"/>
                  </a:ext>
                </a:extLst>
              </a:tr>
            </a:tbl>
          </a:graphicData>
        </a:graphic>
      </p:graphicFrame>
      <p:sp>
        <p:nvSpPr>
          <p:cNvPr id="7" name="TextBox 6">
            <a:extLst>
              <a:ext uri="{FF2B5EF4-FFF2-40B4-BE49-F238E27FC236}">
                <a16:creationId xmlns:a16="http://schemas.microsoft.com/office/drawing/2014/main" id="{C5D43573-FA47-4C61-B36D-9CFC192863DC}"/>
              </a:ext>
            </a:extLst>
          </p:cNvPr>
          <p:cNvSpPr txBox="1"/>
          <p:nvPr/>
        </p:nvSpPr>
        <p:spPr>
          <a:xfrm>
            <a:off x="5514672" y="5816168"/>
            <a:ext cx="2242887" cy="369332"/>
          </a:xfrm>
          <a:prstGeom prst="rect">
            <a:avLst/>
          </a:prstGeom>
          <a:noFill/>
        </p:spPr>
        <p:txBody>
          <a:bodyPr wrap="square" rtlCol="0">
            <a:spAutoFit/>
          </a:bodyPr>
          <a:lstStyle/>
          <a:p>
            <a:pPr algn="r"/>
            <a:r>
              <a:rPr lang="en-US" u="sng" dirty="0">
                <a:hlinkClick r:id="rId6"/>
              </a:rPr>
              <a:t>PIH Notice 2015-18</a:t>
            </a:r>
            <a:r>
              <a:rPr lang="en-US" dirty="0"/>
              <a:t> </a:t>
            </a:r>
          </a:p>
        </p:txBody>
      </p:sp>
      <p:sp>
        <p:nvSpPr>
          <p:cNvPr id="8" name="TextBox 7">
            <a:extLst>
              <a:ext uri="{FF2B5EF4-FFF2-40B4-BE49-F238E27FC236}">
                <a16:creationId xmlns:a16="http://schemas.microsoft.com/office/drawing/2014/main" id="{2567DF80-8663-4A5F-EBB8-B566C0988717}"/>
              </a:ext>
            </a:extLst>
          </p:cNvPr>
          <p:cNvSpPr txBox="1"/>
          <p:nvPr/>
        </p:nvSpPr>
        <p:spPr>
          <a:xfrm>
            <a:off x="1002780" y="4980367"/>
            <a:ext cx="7192298" cy="923330"/>
          </a:xfrm>
          <a:prstGeom prst="rect">
            <a:avLst/>
          </a:prstGeom>
          <a:noFill/>
        </p:spPr>
        <p:txBody>
          <a:bodyPr wrap="square">
            <a:spAutoFit/>
          </a:bodyPr>
          <a:lstStyle/>
          <a:p>
            <a:pPr marL="285750" indent="-285750">
              <a:buFont typeface="Wingdings" panose="05000000000000000000" pitchFamily="2" charset="2"/>
              <a:buChar char="v"/>
            </a:pPr>
            <a:r>
              <a:rPr lang="en-US" dirty="0"/>
              <a:t>HUD will not consider the PHA Plan submission complete and ready for review until the certifications (50077-CR &amp; 50077-SL forms) have been received at the appropriate local HUD Field Office.</a:t>
            </a:r>
          </a:p>
        </p:txBody>
      </p:sp>
    </p:spTree>
    <p:extLst>
      <p:ext uri="{BB962C8B-B14F-4D97-AF65-F5344CB8AC3E}">
        <p14:creationId xmlns:p14="http://schemas.microsoft.com/office/powerpoint/2010/main" val="17593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4857F-9F10-E9EC-8AC5-BA7965A22A7A}"/>
              </a:ext>
            </a:extLst>
          </p:cNvPr>
          <p:cNvSpPr>
            <a:spLocks noGrp="1"/>
          </p:cNvSpPr>
          <p:nvPr>
            <p:ph type="title"/>
          </p:nvPr>
        </p:nvSpPr>
        <p:spPr>
          <a:xfrm>
            <a:off x="628650" y="681036"/>
            <a:ext cx="7956140" cy="1392653"/>
          </a:xfrm>
          <a:ln>
            <a:solidFill>
              <a:schemeClr val="bg1"/>
            </a:solidFill>
          </a:ln>
        </p:spPr>
        <p:txBody>
          <a:bodyPr/>
          <a:lstStyle/>
          <a:p>
            <a:endParaRPr lang="en-US" dirty="0"/>
          </a:p>
        </p:txBody>
      </p:sp>
      <p:pic>
        <p:nvPicPr>
          <p:cNvPr id="5" name="Content Placeholder 4">
            <a:extLst>
              <a:ext uri="{FF2B5EF4-FFF2-40B4-BE49-F238E27FC236}">
                <a16:creationId xmlns:a16="http://schemas.microsoft.com/office/drawing/2014/main" id="{AC72905F-A5C7-C124-8FBE-482BEED841F7}"/>
              </a:ext>
            </a:extLst>
          </p:cNvPr>
          <p:cNvPicPr>
            <a:picLocks noGrp="1" noChangeAspect="1"/>
          </p:cNvPicPr>
          <p:nvPr>
            <p:ph idx="1"/>
          </p:nvPr>
        </p:nvPicPr>
        <p:blipFill>
          <a:blip r:embed="rId3"/>
          <a:stretch>
            <a:fillRect/>
          </a:stretch>
        </p:blipFill>
        <p:spPr>
          <a:xfrm>
            <a:off x="698090" y="2368355"/>
            <a:ext cx="7886700" cy="4056677"/>
          </a:xfrm>
        </p:spPr>
      </p:pic>
      <p:pic>
        <p:nvPicPr>
          <p:cNvPr id="7" name="Picture 6">
            <a:extLst>
              <a:ext uri="{FF2B5EF4-FFF2-40B4-BE49-F238E27FC236}">
                <a16:creationId xmlns:a16="http://schemas.microsoft.com/office/drawing/2014/main" id="{8E94D07A-1A97-B883-08D7-C383904065C9}"/>
              </a:ext>
            </a:extLst>
          </p:cNvPr>
          <p:cNvPicPr>
            <a:picLocks noChangeAspect="1"/>
          </p:cNvPicPr>
          <p:nvPr/>
        </p:nvPicPr>
        <p:blipFill>
          <a:blip r:embed="rId4"/>
          <a:stretch>
            <a:fillRect/>
          </a:stretch>
        </p:blipFill>
        <p:spPr>
          <a:xfrm>
            <a:off x="698090" y="828369"/>
            <a:ext cx="6548284" cy="1167579"/>
          </a:xfrm>
          <a:prstGeom prst="rect">
            <a:avLst/>
          </a:prstGeom>
        </p:spPr>
      </p:pic>
      <p:sp>
        <p:nvSpPr>
          <p:cNvPr id="8" name="TextBox 7">
            <a:extLst>
              <a:ext uri="{FF2B5EF4-FFF2-40B4-BE49-F238E27FC236}">
                <a16:creationId xmlns:a16="http://schemas.microsoft.com/office/drawing/2014/main" id="{B1B4FDA8-8E91-291F-39B3-362A82445884}"/>
              </a:ext>
            </a:extLst>
          </p:cNvPr>
          <p:cNvSpPr txBox="1"/>
          <p:nvPr/>
        </p:nvSpPr>
        <p:spPr>
          <a:xfrm>
            <a:off x="7089058" y="1485825"/>
            <a:ext cx="1356852" cy="369332"/>
          </a:xfrm>
          <a:prstGeom prst="rect">
            <a:avLst/>
          </a:prstGeom>
          <a:noFill/>
        </p:spPr>
        <p:txBody>
          <a:bodyPr wrap="square" rtlCol="0">
            <a:spAutoFit/>
          </a:bodyPr>
          <a:lstStyle/>
          <a:p>
            <a:r>
              <a:rPr lang="en-US" dirty="0">
                <a:hlinkClick r:id="rId5"/>
              </a:rPr>
              <a:t>HUD Forms</a:t>
            </a:r>
            <a:endParaRPr lang="en-US" dirty="0"/>
          </a:p>
        </p:txBody>
      </p:sp>
      <p:sp>
        <p:nvSpPr>
          <p:cNvPr id="3" name="Date Placeholder 3">
            <a:extLst>
              <a:ext uri="{FF2B5EF4-FFF2-40B4-BE49-F238E27FC236}">
                <a16:creationId xmlns:a16="http://schemas.microsoft.com/office/drawing/2014/main" id="{17BFB1C5-F58C-ABE0-AF61-7D70D58F496F}"/>
              </a:ext>
            </a:extLst>
          </p:cNvPr>
          <p:cNvSpPr>
            <a:spLocks noGrp="1"/>
          </p:cNvSpPr>
          <p:nvPr>
            <p:ph type="dt" sz="half" idx="10"/>
          </p:nvPr>
        </p:nvSpPr>
        <p:spPr>
          <a:xfrm>
            <a:off x="628650" y="6425032"/>
            <a:ext cx="1997792" cy="320676"/>
          </a:xfrm>
        </p:spPr>
        <p:txBody>
          <a:bodyPr/>
          <a:lstStyle/>
          <a:p>
            <a:r>
              <a:rPr lang="en-US" dirty="0"/>
              <a:t>September 13, 2023</a:t>
            </a:r>
          </a:p>
        </p:txBody>
      </p:sp>
      <p:sp>
        <p:nvSpPr>
          <p:cNvPr id="4" name="Footer Placeholder 4">
            <a:extLst>
              <a:ext uri="{FF2B5EF4-FFF2-40B4-BE49-F238E27FC236}">
                <a16:creationId xmlns:a16="http://schemas.microsoft.com/office/drawing/2014/main" id="{4DBB9792-DF80-D1F5-5D50-AE612C583433}"/>
              </a:ext>
            </a:extLst>
          </p:cNvPr>
          <p:cNvSpPr>
            <a:spLocks noGrp="1"/>
          </p:cNvSpPr>
          <p:nvPr>
            <p:ph type="ftr" sz="quarter" idx="11"/>
          </p:nvPr>
        </p:nvSpPr>
        <p:spPr>
          <a:xfrm>
            <a:off x="3038168" y="6410632"/>
            <a:ext cx="3076882" cy="310844"/>
          </a:xfrm>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09A4557C-61B2-C7E8-5699-FE537DE59B89}"/>
              </a:ext>
            </a:extLst>
          </p:cNvPr>
          <p:cNvSpPr>
            <a:spLocks noGrp="1"/>
          </p:cNvSpPr>
          <p:nvPr>
            <p:ph type="sldNum" sz="quarter" idx="12"/>
          </p:nvPr>
        </p:nvSpPr>
        <p:spPr>
          <a:xfrm>
            <a:off x="6457950" y="6356351"/>
            <a:ext cx="2057400" cy="365125"/>
          </a:xfrm>
        </p:spPr>
        <p:txBody>
          <a:bodyPr/>
          <a:lstStyle/>
          <a:p>
            <a:fld id="{5B225326-07C1-4D0E-ABC1-3CBC035C02D3}" type="slidenum">
              <a:rPr lang="en-US" smtClean="0"/>
              <a:t>26</a:t>
            </a:fld>
            <a:endParaRPr lang="en-US" dirty="0"/>
          </a:p>
        </p:txBody>
      </p:sp>
    </p:spTree>
    <p:extLst>
      <p:ext uri="{BB962C8B-B14F-4D97-AF65-F5344CB8AC3E}">
        <p14:creationId xmlns:p14="http://schemas.microsoft.com/office/powerpoint/2010/main" val="2747789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2666-BF7F-B4BA-8135-49C18DB4E63A}"/>
              </a:ext>
            </a:extLst>
          </p:cNvPr>
          <p:cNvSpPr>
            <a:spLocks noGrp="1"/>
          </p:cNvSpPr>
          <p:nvPr>
            <p:ph type="title"/>
          </p:nvPr>
        </p:nvSpPr>
        <p:spPr>
          <a:xfrm>
            <a:off x="628650" y="681037"/>
            <a:ext cx="7886700" cy="830264"/>
          </a:xfrm>
        </p:spPr>
        <p:txBody>
          <a:bodyPr>
            <a:normAutofit/>
          </a:bodyPr>
          <a:lstStyle/>
          <a:p>
            <a:r>
              <a:rPr lang="en-US" sz="3800" b="1" dirty="0"/>
              <a:t>Form 50075-5Y – Section A</a:t>
            </a:r>
          </a:p>
        </p:txBody>
      </p:sp>
      <p:pic>
        <p:nvPicPr>
          <p:cNvPr id="7" name="Content Placeholder 6">
            <a:extLst>
              <a:ext uri="{FF2B5EF4-FFF2-40B4-BE49-F238E27FC236}">
                <a16:creationId xmlns:a16="http://schemas.microsoft.com/office/drawing/2014/main" id="{462D2938-F0E2-F7F6-AB8D-9D36DA50772B}"/>
              </a:ext>
            </a:extLst>
          </p:cNvPr>
          <p:cNvPicPr>
            <a:picLocks noGrp="1" noChangeAspect="1"/>
          </p:cNvPicPr>
          <p:nvPr>
            <p:ph idx="1"/>
          </p:nvPr>
        </p:nvPicPr>
        <p:blipFill>
          <a:blip r:embed="rId3"/>
          <a:stretch>
            <a:fillRect/>
          </a:stretch>
        </p:blipFill>
        <p:spPr>
          <a:xfrm>
            <a:off x="1161008" y="1511301"/>
            <a:ext cx="6821984" cy="4486274"/>
          </a:xfrm>
        </p:spPr>
      </p:pic>
      <p:sp>
        <p:nvSpPr>
          <p:cNvPr id="4" name="TextBox 3">
            <a:extLst>
              <a:ext uri="{FF2B5EF4-FFF2-40B4-BE49-F238E27FC236}">
                <a16:creationId xmlns:a16="http://schemas.microsoft.com/office/drawing/2014/main" id="{A7AAE745-D77E-181A-2F46-CB0F39444601}"/>
              </a:ext>
            </a:extLst>
          </p:cNvPr>
          <p:cNvSpPr txBox="1"/>
          <p:nvPr/>
        </p:nvSpPr>
        <p:spPr>
          <a:xfrm>
            <a:off x="3812457" y="6426234"/>
            <a:ext cx="2526891" cy="276999"/>
          </a:xfrm>
          <a:prstGeom prst="rect">
            <a:avLst/>
          </a:prstGeom>
          <a:noFill/>
        </p:spPr>
        <p:txBody>
          <a:bodyPr wrap="square" rtlCol="0">
            <a:spAutoFit/>
          </a:bodyPr>
          <a:lstStyle/>
          <a:p>
            <a:r>
              <a:rPr lang="en-US" sz="1200" dirty="0">
                <a:solidFill>
                  <a:schemeClr val="bg1">
                    <a:lumMod val="50000"/>
                  </a:schemeClr>
                </a:solidFill>
              </a:rPr>
              <a:t>Omaha FO PHA PLAN TRAINING</a:t>
            </a:r>
          </a:p>
        </p:txBody>
      </p:sp>
      <p:sp>
        <p:nvSpPr>
          <p:cNvPr id="5" name="TextBox 4">
            <a:extLst>
              <a:ext uri="{FF2B5EF4-FFF2-40B4-BE49-F238E27FC236}">
                <a16:creationId xmlns:a16="http://schemas.microsoft.com/office/drawing/2014/main" id="{E0EFB053-BCF0-9F29-F4AC-6C0BD369709B}"/>
              </a:ext>
            </a:extLst>
          </p:cNvPr>
          <p:cNvSpPr txBox="1"/>
          <p:nvPr/>
        </p:nvSpPr>
        <p:spPr>
          <a:xfrm>
            <a:off x="8077200" y="6426234"/>
            <a:ext cx="560439" cy="276999"/>
          </a:xfrm>
          <a:prstGeom prst="rect">
            <a:avLst/>
          </a:prstGeom>
          <a:noFill/>
        </p:spPr>
        <p:txBody>
          <a:bodyPr wrap="square" rtlCol="0">
            <a:spAutoFit/>
          </a:bodyPr>
          <a:lstStyle/>
          <a:p>
            <a:r>
              <a:rPr lang="en-US" sz="1200" dirty="0">
                <a:solidFill>
                  <a:schemeClr val="bg1">
                    <a:lumMod val="50000"/>
                  </a:schemeClr>
                </a:solidFill>
              </a:rPr>
              <a:t>30</a:t>
            </a:r>
          </a:p>
        </p:txBody>
      </p:sp>
      <p:sp>
        <p:nvSpPr>
          <p:cNvPr id="6" name="Date Placeholder 3">
            <a:extLst>
              <a:ext uri="{FF2B5EF4-FFF2-40B4-BE49-F238E27FC236}">
                <a16:creationId xmlns:a16="http://schemas.microsoft.com/office/drawing/2014/main" id="{EA4A33B4-E357-0102-9264-1A0CC171FE6C}"/>
              </a:ext>
            </a:extLst>
          </p:cNvPr>
          <p:cNvSpPr>
            <a:spLocks noGrp="1"/>
          </p:cNvSpPr>
          <p:nvPr>
            <p:ph type="dt" sz="half" idx="10"/>
          </p:nvPr>
        </p:nvSpPr>
        <p:spPr>
          <a:xfrm>
            <a:off x="628650" y="6356351"/>
            <a:ext cx="2057400" cy="365125"/>
          </a:xfrm>
        </p:spPr>
        <p:txBody>
          <a:bodyPr/>
          <a:lstStyle/>
          <a:p>
            <a:r>
              <a:rPr lang="en-US" dirty="0"/>
              <a:t>September 13, 2023</a:t>
            </a:r>
          </a:p>
        </p:txBody>
      </p:sp>
    </p:spTree>
    <p:extLst>
      <p:ext uri="{BB962C8B-B14F-4D97-AF65-F5344CB8AC3E}">
        <p14:creationId xmlns:p14="http://schemas.microsoft.com/office/powerpoint/2010/main" val="3011072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DA655-4D93-47E3-A6CA-036EB1E906C1}"/>
              </a:ext>
            </a:extLst>
          </p:cNvPr>
          <p:cNvSpPr>
            <a:spLocks noGrp="1"/>
          </p:cNvSpPr>
          <p:nvPr>
            <p:ph type="title"/>
          </p:nvPr>
        </p:nvSpPr>
        <p:spPr/>
        <p:txBody>
          <a:bodyPr>
            <a:normAutofit/>
          </a:bodyPr>
          <a:lstStyle/>
          <a:p>
            <a:r>
              <a:rPr lang="en-US" sz="3800" b="1" dirty="0">
                <a:cs typeface="Calibri Light"/>
              </a:rPr>
              <a:t>50075-5Y: A.1 PHA Information</a:t>
            </a:r>
            <a:endParaRPr lang="en-US" sz="3800" b="1" dirty="0"/>
          </a:p>
        </p:txBody>
      </p:sp>
      <p:graphicFrame>
        <p:nvGraphicFramePr>
          <p:cNvPr id="7" name="Content Placeholder 6">
            <a:extLst>
              <a:ext uri="{FF2B5EF4-FFF2-40B4-BE49-F238E27FC236}">
                <a16:creationId xmlns:a16="http://schemas.microsoft.com/office/drawing/2014/main" id="{03D76522-9457-4E23-B4AB-5241027B6352}"/>
              </a:ext>
            </a:extLst>
          </p:cNvPr>
          <p:cNvGraphicFramePr>
            <a:graphicFrameLocks noGrp="1"/>
          </p:cNvGraphicFramePr>
          <p:nvPr>
            <p:ph idx="1"/>
            <p:extLst>
              <p:ext uri="{D42A27DB-BD31-4B8C-83A1-F6EECF244321}">
                <p14:modId xmlns:p14="http://schemas.microsoft.com/office/powerpoint/2010/main" val="232974139"/>
              </p:ext>
            </p:extLst>
          </p:nvPr>
        </p:nvGraphicFramePr>
        <p:xfrm>
          <a:off x="628650" y="1690689"/>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4272A155-041D-457E-A298-BF8D68B503E2}"/>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F788C9DE-E31C-4ED0-BCDB-0A3B384B4406}"/>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F8BBFD6D-E97B-4E99-BC28-A561106F98F6}"/>
              </a:ext>
            </a:extLst>
          </p:cNvPr>
          <p:cNvSpPr>
            <a:spLocks noGrp="1"/>
          </p:cNvSpPr>
          <p:nvPr>
            <p:ph type="sldNum" sz="quarter" idx="12"/>
          </p:nvPr>
        </p:nvSpPr>
        <p:spPr/>
        <p:txBody>
          <a:bodyPr/>
          <a:lstStyle/>
          <a:p>
            <a:fld id="{5B225326-07C1-4D0E-ABC1-3CBC035C02D3}" type="slidenum">
              <a:rPr lang="en-US" smtClean="0"/>
              <a:t>28</a:t>
            </a:fld>
            <a:endParaRPr lang="en-US" dirty="0"/>
          </a:p>
        </p:txBody>
      </p:sp>
    </p:spTree>
    <p:extLst>
      <p:ext uri="{BB962C8B-B14F-4D97-AF65-F5344CB8AC3E}">
        <p14:creationId xmlns:p14="http://schemas.microsoft.com/office/powerpoint/2010/main" val="1871266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6F582-CAF5-DC55-1B06-673BDA9C09D0}"/>
              </a:ext>
            </a:extLst>
          </p:cNvPr>
          <p:cNvSpPr>
            <a:spLocks noGrp="1"/>
          </p:cNvSpPr>
          <p:nvPr>
            <p:ph type="title"/>
          </p:nvPr>
        </p:nvSpPr>
        <p:spPr>
          <a:xfrm>
            <a:off x="628650" y="783621"/>
            <a:ext cx="7886700" cy="1004082"/>
          </a:xfrm>
        </p:spPr>
        <p:txBody>
          <a:bodyPr>
            <a:noAutofit/>
          </a:bodyPr>
          <a:lstStyle/>
          <a:p>
            <a:r>
              <a:rPr lang="en-US" sz="3800" b="1" dirty="0">
                <a:cs typeface="Calibri Light"/>
              </a:rPr>
              <a:t>50075-5Y: A.1 PHA Information - </a:t>
            </a:r>
            <a:r>
              <a:rPr lang="en-US" sz="3200" b="1" dirty="0">
                <a:cs typeface="Calibri Light"/>
              </a:rPr>
              <a:t>PHA Plan Example (North Platte HA - NPHA)</a:t>
            </a:r>
            <a:endParaRPr lang="en-US" sz="3200" dirty="0"/>
          </a:p>
        </p:txBody>
      </p:sp>
      <p:pic>
        <p:nvPicPr>
          <p:cNvPr id="5" name="Content Placeholder 4">
            <a:extLst>
              <a:ext uri="{FF2B5EF4-FFF2-40B4-BE49-F238E27FC236}">
                <a16:creationId xmlns:a16="http://schemas.microsoft.com/office/drawing/2014/main" id="{7AB3D8BA-659B-8114-A138-86CC1DC1ED7A}"/>
              </a:ext>
            </a:extLst>
          </p:cNvPr>
          <p:cNvPicPr>
            <a:picLocks noGrp="1" noChangeAspect="1"/>
          </p:cNvPicPr>
          <p:nvPr>
            <p:ph idx="1"/>
          </p:nvPr>
        </p:nvPicPr>
        <p:blipFill>
          <a:blip r:embed="rId3"/>
          <a:stretch>
            <a:fillRect/>
          </a:stretch>
        </p:blipFill>
        <p:spPr>
          <a:xfrm>
            <a:off x="576316" y="1972637"/>
            <a:ext cx="7991368" cy="4101741"/>
          </a:xfrm>
        </p:spPr>
      </p:pic>
      <p:sp>
        <p:nvSpPr>
          <p:cNvPr id="4" name="Date Placeholder 3">
            <a:extLst>
              <a:ext uri="{FF2B5EF4-FFF2-40B4-BE49-F238E27FC236}">
                <a16:creationId xmlns:a16="http://schemas.microsoft.com/office/drawing/2014/main" id="{4F4006DF-C5A8-6A5A-FCDC-C9755B463DCF}"/>
              </a:ext>
            </a:extLst>
          </p:cNvPr>
          <p:cNvSpPr>
            <a:spLocks noGrp="1"/>
          </p:cNvSpPr>
          <p:nvPr>
            <p:ph type="dt" sz="half" idx="10"/>
          </p:nvPr>
        </p:nvSpPr>
        <p:spPr>
          <a:xfrm>
            <a:off x="628650" y="6336687"/>
            <a:ext cx="2057400" cy="365125"/>
          </a:xfrm>
        </p:spPr>
        <p:txBody>
          <a:bodyPr/>
          <a:lstStyle/>
          <a:p>
            <a:r>
              <a:rPr lang="en-US" dirty="0"/>
              <a:t>September 13, 2023</a:t>
            </a:r>
          </a:p>
        </p:txBody>
      </p:sp>
      <p:sp>
        <p:nvSpPr>
          <p:cNvPr id="6" name="Footer Placeholder 4">
            <a:extLst>
              <a:ext uri="{FF2B5EF4-FFF2-40B4-BE49-F238E27FC236}">
                <a16:creationId xmlns:a16="http://schemas.microsoft.com/office/drawing/2014/main" id="{4FF89FB8-1779-1A2C-C877-666A2944206B}"/>
              </a:ext>
            </a:extLst>
          </p:cNvPr>
          <p:cNvSpPr>
            <a:spLocks noGrp="1"/>
          </p:cNvSpPr>
          <p:nvPr>
            <p:ph type="ftr" sz="quarter" idx="11"/>
          </p:nvPr>
        </p:nvSpPr>
        <p:spPr>
          <a:xfrm>
            <a:off x="3038168" y="6410632"/>
            <a:ext cx="3076882" cy="310844"/>
          </a:xfrm>
        </p:spPr>
        <p:txBody>
          <a:bodyPr/>
          <a:lstStyle/>
          <a:p>
            <a:r>
              <a:rPr lang="en-US" dirty="0"/>
              <a:t>Omaha FO PHA PLAN TRAINING</a:t>
            </a:r>
          </a:p>
        </p:txBody>
      </p:sp>
      <p:sp>
        <p:nvSpPr>
          <p:cNvPr id="7" name="Slide Number Placeholder 5">
            <a:extLst>
              <a:ext uri="{FF2B5EF4-FFF2-40B4-BE49-F238E27FC236}">
                <a16:creationId xmlns:a16="http://schemas.microsoft.com/office/drawing/2014/main" id="{D956D3AC-FE11-2FFC-CAC4-859E3DBE462B}"/>
              </a:ext>
            </a:extLst>
          </p:cNvPr>
          <p:cNvSpPr>
            <a:spLocks noGrp="1"/>
          </p:cNvSpPr>
          <p:nvPr>
            <p:ph type="sldNum" sz="quarter" idx="12"/>
          </p:nvPr>
        </p:nvSpPr>
        <p:spPr>
          <a:xfrm>
            <a:off x="6457950" y="6356351"/>
            <a:ext cx="2057400" cy="365125"/>
          </a:xfrm>
        </p:spPr>
        <p:txBody>
          <a:bodyPr/>
          <a:lstStyle/>
          <a:p>
            <a:fld id="{5B225326-07C1-4D0E-ABC1-3CBC035C02D3}" type="slidenum">
              <a:rPr lang="en-US" smtClean="0"/>
              <a:t>29</a:t>
            </a:fld>
            <a:endParaRPr lang="en-US" dirty="0"/>
          </a:p>
        </p:txBody>
      </p:sp>
    </p:spTree>
    <p:extLst>
      <p:ext uri="{BB962C8B-B14F-4D97-AF65-F5344CB8AC3E}">
        <p14:creationId xmlns:p14="http://schemas.microsoft.com/office/powerpoint/2010/main" val="1549956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7F5B-DBC6-43C9-8806-98E7F03A2BF1}"/>
              </a:ext>
            </a:extLst>
          </p:cNvPr>
          <p:cNvSpPr>
            <a:spLocks noGrp="1"/>
          </p:cNvSpPr>
          <p:nvPr>
            <p:ph type="ctrTitle"/>
          </p:nvPr>
        </p:nvSpPr>
        <p:spPr>
          <a:xfrm>
            <a:off x="2431953" y="2941663"/>
            <a:ext cx="6346288" cy="974672"/>
          </a:xfrm>
        </p:spPr>
        <p:txBody>
          <a:bodyPr>
            <a:normAutofit fontScale="90000"/>
          </a:bodyPr>
          <a:lstStyle/>
          <a:p>
            <a:pPr algn="l"/>
            <a:br>
              <a:rPr lang="en-US">
                <a:solidFill>
                  <a:schemeClr val="bg1"/>
                </a:solidFill>
                <a:cs typeface="Calibri"/>
              </a:rPr>
            </a:br>
            <a:r>
              <a:rPr lang="en-US">
                <a:solidFill>
                  <a:schemeClr val="bg1"/>
                </a:solidFill>
                <a:cs typeface="Calibri"/>
              </a:rPr>
              <a:t>PHA Plan Overview</a:t>
            </a:r>
          </a:p>
        </p:txBody>
      </p:sp>
      <p:pic>
        <p:nvPicPr>
          <p:cNvPr id="7" name="Graphic 6" descr="Telescope">
            <a:extLst>
              <a:ext uri="{FF2B5EF4-FFF2-40B4-BE49-F238E27FC236}">
                <a16:creationId xmlns:a16="http://schemas.microsoft.com/office/drawing/2014/main" id="{DF9FF665-BACB-47EC-8B3F-764CCB2E95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3942" y="2664993"/>
            <a:ext cx="1528011" cy="1528011"/>
          </a:xfrm>
          <a:prstGeom prst="rect">
            <a:avLst/>
          </a:prstGeom>
        </p:spPr>
      </p:pic>
    </p:spTree>
    <p:extLst>
      <p:ext uri="{BB962C8B-B14F-4D97-AF65-F5344CB8AC3E}">
        <p14:creationId xmlns:p14="http://schemas.microsoft.com/office/powerpoint/2010/main" val="2637105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1007-8BD8-F220-0C7D-64C059364F80}"/>
              </a:ext>
            </a:extLst>
          </p:cNvPr>
          <p:cNvSpPr>
            <a:spLocks noGrp="1"/>
          </p:cNvSpPr>
          <p:nvPr>
            <p:ph type="title"/>
          </p:nvPr>
        </p:nvSpPr>
        <p:spPr/>
        <p:txBody>
          <a:bodyPr>
            <a:normAutofit/>
          </a:bodyPr>
          <a:lstStyle/>
          <a:p>
            <a:r>
              <a:rPr lang="en-US" sz="3800" b="1" dirty="0"/>
              <a:t>Form 50075-5Y – Section B </a:t>
            </a:r>
          </a:p>
        </p:txBody>
      </p:sp>
      <p:pic>
        <p:nvPicPr>
          <p:cNvPr id="7" name="Content Placeholder 6">
            <a:extLst>
              <a:ext uri="{FF2B5EF4-FFF2-40B4-BE49-F238E27FC236}">
                <a16:creationId xmlns:a16="http://schemas.microsoft.com/office/drawing/2014/main" id="{9CDC2872-60A7-99D8-7F12-2AA70931BF83}"/>
              </a:ext>
            </a:extLst>
          </p:cNvPr>
          <p:cNvPicPr>
            <a:picLocks noGrp="1" noChangeAspect="1"/>
          </p:cNvPicPr>
          <p:nvPr>
            <p:ph idx="1"/>
          </p:nvPr>
        </p:nvPicPr>
        <p:blipFill>
          <a:blip r:embed="rId3"/>
          <a:stretch>
            <a:fillRect/>
          </a:stretch>
        </p:blipFill>
        <p:spPr>
          <a:xfrm>
            <a:off x="781043" y="2407189"/>
            <a:ext cx="7581911" cy="3232661"/>
          </a:xfrm>
        </p:spPr>
      </p:pic>
      <p:pic>
        <p:nvPicPr>
          <p:cNvPr id="5" name="Picture 4">
            <a:extLst>
              <a:ext uri="{FF2B5EF4-FFF2-40B4-BE49-F238E27FC236}">
                <a16:creationId xmlns:a16="http://schemas.microsoft.com/office/drawing/2014/main" id="{DEC55AAA-1148-A2FD-DA1D-7377E5EB3D7B}"/>
              </a:ext>
            </a:extLst>
          </p:cNvPr>
          <p:cNvPicPr>
            <a:picLocks noChangeAspect="1"/>
          </p:cNvPicPr>
          <p:nvPr/>
        </p:nvPicPr>
        <p:blipFill>
          <a:blip r:embed="rId4"/>
          <a:stretch>
            <a:fillRect/>
          </a:stretch>
        </p:blipFill>
        <p:spPr>
          <a:xfrm>
            <a:off x="813827" y="1745046"/>
            <a:ext cx="7516344" cy="577517"/>
          </a:xfrm>
          <a:prstGeom prst="rect">
            <a:avLst/>
          </a:prstGeom>
        </p:spPr>
      </p:pic>
      <p:sp>
        <p:nvSpPr>
          <p:cNvPr id="4" name="Footer Placeholder 4">
            <a:extLst>
              <a:ext uri="{FF2B5EF4-FFF2-40B4-BE49-F238E27FC236}">
                <a16:creationId xmlns:a16="http://schemas.microsoft.com/office/drawing/2014/main" id="{7E0CB64C-189C-76EC-12C1-2DB086035828}"/>
              </a:ext>
            </a:extLst>
          </p:cNvPr>
          <p:cNvSpPr>
            <a:spLocks noGrp="1"/>
          </p:cNvSpPr>
          <p:nvPr>
            <p:ph type="ftr" sz="quarter" idx="11"/>
          </p:nvPr>
        </p:nvSpPr>
        <p:spPr>
          <a:xfrm>
            <a:off x="3038168" y="6410632"/>
            <a:ext cx="3076882" cy="310844"/>
          </a:xfrm>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53EFA990-B719-1667-0684-84430FC17D09}"/>
              </a:ext>
            </a:extLst>
          </p:cNvPr>
          <p:cNvSpPr>
            <a:spLocks noGrp="1"/>
          </p:cNvSpPr>
          <p:nvPr>
            <p:ph type="sldNum" sz="quarter" idx="12"/>
          </p:nvPr>
        </p:nvSpPr>
        <p:spPr>
          <a:xfrm>
            <a:off x="6457950" y="6356351"/>
            <a:ext cx="2057400" cy="365125"/>
          </a:xfrm>
        </p:spPr>
        <p:txBody>
          <a:bodyPr/>
          <a:lstStyle/>
          <a:p>
            <a:fld id="{5B225326-07C1-4D0E-ABC1-3CBC035C02D3}" type="slidenum">
              <a:rPr lang="en-US" smtClean="0"/>
              <a:t>30</a:t>
            </a:fld>
            <a:endParaRPr lang="en-US" dirty="0"/>
          </a:p>
        </p:txBody>
      </p:sp>
      <p:sp>
        <p:nvSpPr>
          <p:cNvPr id="8" name="Date Placeholder 3">
            <a:extLst>
              <a:ext uri="{FF2B5EF4-FFF2-40B4-BE49-F238E27FC236}">
                <a16:creationId xmlns:a16="http://schemas.microsoft.com/office/drawing/2014/main" id="{96DE0E85-D90D-505B-8D6E-4FC0FFE98598}"/>
              </a:ext>
            </a:extLst>
          </p:cNvPr>
          <p:cNvSpPr>
            <a:spLocks noGrp="1"/>
          </p:cNvSpPr>
          <p:nvPr>
            <p:ph type="dt" sz="half" idx="10"/>
          </p:nvPr>
        </p:nvSpPr>
        <p:spPr>
          <a:xfrm>
            <a:off x="628650" y="6356351"/>
            <a:ext cx="2057400" cy="365125"/>
          </a:xfrm>
        </p:spPr>
        <p:txBody>
          <a:bodyPr/>
          <a:lstStyle/>
          <a:p>
            <a:r>
              <a:rPr lang="en-US" dirty="0"/>
              <a:t>September 13, 2023</a:t>
            </a:r>
          </a:p>
        </p:txBody>
      </p:sp>
    </p:spTree>
    <p:extLst>
      <p:ext uri="{BB962C8B-B14F-4D97-AF65-F5344CB8AC3E}">
        <p14:creationId xmlns:p14="http://schemas.microsoft.com/office/powerpoint/2010/main" val="3334835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DA655-4D93-47E3-A6CA-036EB1E906C1}"/>
              </a:ext>
            </a:extLst>
          </p:cNvPr>
          <p:cNvSpPr>
            <a:spLocks noGrp="1"/>
          </p:cNvSpPr>
          <p:nvPr>
            <p:ph type="title"/>
          </p:nvPr>
        </p:nvSpPr>
        <p:spPr>
          <a:xfrm>
            <a:off x="628650" y="710533"/>
            <a:ext cx="7886700" cy="1009652"/>
          </a:xfrm>
        </p:spPr>
        <p:txBody>
          <a:bodyPr>
            <a:normAutofit/>
          </a:bodyPr>
          <a:lstStyle/>
          <a:p>
            <a:r>
              <a:rPr lang="en-US" sz="3800" b="1" dirty="0">
                <a:ea typeface="+mj-lt"/>
                <a:cs typeface="+mj-lt"/>
              </a:rPr>
              <a:t>50075-5Y B.1: Mission</a:t>
            </a:r>
            <a:endParaRPr lang="en-US" sz="3800" b="1" dirty="0"/>
          </a:p>
        </p:txBody>
      </p:sp>
      <p:graphicFrame>
        <p:nvGraphicFramePr>
          <p:cNvPr id="17" name="Content Placeholder 2">
            <a:extLst>
              <a:ext uri="{FF2B5EF4-FFF2-40B4-BE49-F238E27FC236}">
                <a16:creationId xmlns:a16="http://schemas.microsoft.com/office/drawing/2014/main" id="{6F266774-F54D-EB1E-C488-2AC9B50F58D0}"/>
              </a:ext>
            </a:extLst>
          </p:cNvPr>
          <p:cNvGraphicFramePr>
            <a:graphicFrameLocks noGrp="1"/>
          </p:cNvGraphicFramePr>
          <p:nvPr>
            <p:ph idx="1"/>
            <p:extLst>
              <p:ext uri="{D42A27DB-BD31-4B8C-83A1-F6EECF244321}">
                <p14:modId xmlns:p14="http://schemas.microsoft.com/office/powerpoint/2010/main" val="346283034"/>
              </p:ext>
            </p:extLst>
          </p:nvPr>
        </p:nvGraphicFramePr>
        <p:xfrm>
          <a:off x="628650" y="1825625"/>
          <a:ext cx="8018045" cy="4321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4272A155-041D-457E-A298-BF8D68B503E2}"/>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F788C9DE-E31C-4ED0-BCDB-0A3B384B4406}"/>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F8BBFD6D-E97B-4E99-BC28-A561106F98F6}"/>
              </a:ext>
            </a:extLst>
          </p:cNvPr>
          <p:cNvSpPr>
            <a:spLocks noGrp="1"/>
          </p:cNvSpPr>
          <p:nvPr>
            <p:ph type="sldNum" sz="quarter" idx="12"/>
          </p:nvPr>
        </p:nvSpPr>
        <p:spPr/>
        <p:txBody>
          <a:bodyPr/>
          <a:lstStyle/>
          <a:p>
            <a:fld id="{5B225326-07C1-4D0E-ABC1-3CBC035C02D3}" type="slidenum">
              <a:rPr lang="en-US" smtClean="0"/>
              <a:t>31</a:t>
            </a:fld>
            <a:endParaRPr lang="en-US"/>
          </a:p>
        </p:txBody>
      </p:sp>
      <p:sp>
        <p:nvSpPr>
          <p:cNvPr id="11" name="TextBox 10">
            <a:extLst>
              <a:ext uri="{FF2B5EF4-FFF2-40B4-BE49-F238E27FC236}">
                <a16:creationId xmlns:a16="http://schemas.microsoft.com/office/drawing/2014/main" id="{78FAE8BA-B253-4B24-B25B-B5CC99095769}"/>
              </a:ext>
            </a:extLst>
          </p:cNvPr>
          <p:cNvSpPr txBox="1"/>
          <p:nvPr/>
        </p:nvSpPr>
        <p:spPr>
          <a:xfrm>
            <a:off x="6493548" y="5712659"/>
            <a:ext cx="2153147" cy="369332"/>
          </a:xfrm>
          <a:prstGeom prst="rect">
            <a:avLst/>
          </a:prstGeom>
          <a:noFill/>
        </p:spPr>
        <p:txBody>
          <a:bodyPr wrap="square" rtlCol="0">
            <a:spAutoFit/>
          </a:bodyPr>
          <a:lstStyle/>
          <a:p>
            <a:r>
              <a:rPr lang="en-US" u="sng" dirty="0">
                <a:hlinkClick r:id="rId8"/>
              </a:rPr>
              <a:t>24 CFR §903.6(a)(1)</a:t>
            </a:r>
            <a:endParaRPr lang="en-US" dirty="0"/>
          </a:p>
        </p:txBody>
      </p:sp>
      <p:pic>
        <p:nvPicPr>
          <p:cNvPr id="15" name="Picture 14">
            <a:extLst>
              <a:ext uri="{FF2B5EF4-FFF2-40B4-BE49-F238E27FC236}">
                <a16:creationId xmlns:a16="http://schemas.microsoft.com/office/drawing/2014/main" id="{7ED6FD03-4864-3857-C7E1-1EE2CE01723B}"/>
              </a:ext>
            </a:extLst>
          </p:cNvPr>
          <p:cNvPicPr>
            <a:picLocks noChangeAspect="1"/>
          </p:cNvPicPr>
          <p:nvPr/>
        </p:nvPicPr>
        <p:blipFill>
          <a:blip r:embed="rId9"/>
          <a:stretch>
            <a:fillRect/>
          </a:stretch>
        </p:blipFill>
        <p:spPr>
          <a:xfrm>
            <a:off x="5857473" y="151248"/>
            <a:ext cx="2153880" cy="1465493"/>
          </a:xfrm>
          <a:prstGeom prst="rect">
            <a:avLst/>
          </a:prstGeom>
        </p:spPr>
      </p:pic>
    </p:spTree>
    <p:extLst>
      <p:ext uri="{BB962C8B-B14F-4D97-AF65-F5344CB8AC3E}">
        <p14:creationId xmlns:p14="http://schemas.microsoft.com/office/powerpoint/2010/main" val="633707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CD23-BF0F-B106-B79E-04C4B9CDDA45}"/>
              </a:ext>
            </a:extLst>
          </p:cNvPr>
          <p:cNvSpPr>
            <a:spLocks noGrp="1"/>
          </p:cNvSpPr>
          <p:nvPr>
            <p:ph type="title"/>
          </p:nvPr>
        </p:nvSpPr>
        <p:spPr>
          <a:xfrm>
            <a:off x="628650" y="874710"/>
            <a:ext cx="7886700" cy="1087653"/>
          </a:xfrm>
        </p:spPr>
        <p:txBody>
          <a:bodyPr>
            <a:normAutofit fontScale="90000"/>
          </a:bodyPr>
          <a:lstStyle/>
          <a:p>
            <a:r>
              <a:rPr lang="fr-FR" sz="4200" b="1" dirty="0"/>
              <a:t>50075-5Y B.1: Mission - </a:t>
            </a:r>
            <a:r>
              <a:rPr lang="fr-FR" sz="3600" b="1" dirty="0"/>
              <a:t>PHA Plan Example (NPHA)</a:t>
            </a:r>
            <a:endParaRPr lang="en-US" sz="3600" b="1" dirty="0"/>
          </a:p>
        </p:txBody>
      </p:sp>
      <p:pic>
        <p:nvPicPr>
          <p:cNvPr id="5" name="Content Placeholder 4">
            <a:extLst>
              <a:ext uri="{FF2B5EF4-FFF2-40B4-BE49-F238E27FC236}">
                <a16:creationId xmlns:a16="http://schemas.microsoft.com/office/drawing/2014/main" id="{A2C5020B-09C5-897C-96DE-E693B18DD0D0}"/>
              </a:ext>
            </a:extLst>
          </p:cNvPr>
          <p:cNvPicPr>
            <a:picLocks noGrp="1" noChangeAspect="1"/>
          </p:cNvPicPr>
          <p:nvPr>
            <p:ph idx="1"/>
          </p:nvPr>
        </p:nvPicPr>
        <p:blipFill>
          <a:blip r:embed="rId3"/>
          <a:stretch>
            <a:fillRect/>
          </a:stretch>
        </p:blipFill>
        <p:spPr>
          <a:xfrm>
            <a:off x="630481" y="2395336"/>
            <a:ext cx="7883038" cy="2954338"/>
          </a:xfrm>
        </p:spPr>
      </p:pic>
      <p:sp>
        <p:nvSpPr>
          <p:cNvPr id="4" name="TextBox 3">
            <a:extLst>
              <a:ext uri="{FF2B5EF4-FFF2-40B4-BE49-F238E27FC236}">
                <a16:creationId xmlns:a16="http://schemas.microsoft.com/office/drawing/2014/main" id="{9FD98652-481D-3429-0295-55AA778C8D63}"/>
              </a:ext>
            </a:extLst>
          </p:cNvPr>
          <p:cNvSpPr txBox="1"/>
          <p:nvPr/>
        </p:nvSpPr>
        <p:spPr>
          <a:xfrm>
            <a:off x="3669889" y="6421312"/>
            <a:ext cx="2694039" cy="276999"/>
          </a:xfrm>
          <a:prstGeom prst="rect">
            <a:avLst/>
          </a:prstGeom>
          <a:noFill/>
        </p:spPr>
        <p:txBody>
          <a:bodyPr wrap="square" rtlCol="0">
            <a:spAutoFit/>
          </a:bodyPr>
          <a:lstStyle/>
          <a:p>
            <a:r>
              <a:rPr lang="en-US" sz="1200" dirty="0">
                <a:solidFill>
                  <a:schemeClr val="bg1">
                    <a:lumMod val="50000"/>
                  </a:schemeClr>
                </a:solidFill>
              </a:rPr>
              <a:t>Omaha FO PHA PLAN TRAINING</a:t>
            </a:r>
          </a:p>
        </p:txBody>
      </p:sp>
      <p:sp>
        <p:nvSpPr>
          <p:cNvPr id="8" name="Slide Number Placeholder 5">
            <a:extLst>
              <a:ext uri="{FF2B5EF4-FFF2-40B4-BE49-F238E27FC236}">
                <a16:creationId xmlns:a16="http://schemas.microsoft.com/office/drawing/2014/main" id="{A9DA49B4-3BCF-BD47-B610-DE2491F44148}"/>
              </a:ext>
            </a:extLst>
          </p:cNvPr>
          <p:cNvSpPr>
            <a:spLocks noGrp="1"/>
          </p:cNvSpPr>
          <p:nvPr>
            <p:ph type="sldNum" sz="quarter" idx="12"/>
          </p:nvPr>
        </p:nvSpPr>
        <p:spPr>
          <a:xfrm>
            <a:off x="6457950" y="6356351"/>
            <a:ext cx="2057400" cy="365125"/>
          </a:xfrm>
        </p:spPr>
        <p:txBody>
          <a:bodyPr/>
          <a:lstStyle/>
          <a:p>
            <a:fld id="{5B225326-07C1-4D0E-ABC1-3CBC035C02D3}" type="slidenum">
              <a:rPr lang="en-US" smtClean="0"/>
              <a:t>32</a:t>
            </a:fld>
            <a:endParaRPr lang="en-US" dirty="0"/>
          </a:p>
        </p:txBody>
      </p:sp>
      <p:sp>
        <p:nvSpPr>
          <p:cNvPr id="6" name="Date Placeholder 3">
            <a:extLst>
              <a:ext uri="{FF2B5EF4-FFF2-40B4-BE49-F238E27FC236}">
                <a16:creationId xmlns:a16="http://schemas.microsoft.com/office/drawing/2014/main" id="{061D729E-589D-5456-17B3-1630228D9400}"/>
              </a:ext>
            </a:extLst>
          </p:cNvPr>
          <p:cNvSpPr>
            <a:spLocks noGrp="1"/>
          </p:cNvSpPr>
          <p:nvPr>
            <p:ph type="dt" sz="half" idx="10"/>
          </p:nvPr>
        </p:nvSpPr>
        <p:spPr>
          <a:xfrm>
            <a:off x="628650" y="6356351"/>
            <a:ext cx="2057400" cy="365125"/>
          </a:xfrm>
        </p:spPr>
        <p:txBody>
          <a:bodyPr/>
          <a:lstStyle/>
          <a:p>
            <a:r>
              <a:rPr lang="en-US" dirty="0"/>
              <a:t>September 13, 2023</a:t>
            </a:r>
          </a:p>
        </p:txBody>
      </p:sp>
    </p:spTree>
    <p:extLst>
      <p:ext uri="{BB962C8B-B14F-4D97-AF65-F5344CB8AC3E}">
        <p14:creationId xmlns:p14="http://schemas.microsoft.com/office/powerpoint/2010/main" val="2897934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2">
            <a:extLst>
              <a:ext uri="{FF2B5EF4-FFF2-40B4-BE49-F238E27FC236}">
                <a16:creationId xmlns:a16="http://schemas.microsoft.com/office/drawing/2014/main" id="{28DCFE09-0022-C6E2-4A63-120888338DF4}"/>
              </a:ext>
            </a:extLst>
          </p:cNvPr>
          <p:cNvGraphicFramePr>
            <a:graphicFrameLocks noGrp="1"/>
          </p:cNvGraphicFramePr>
          <p:nvPr>
            <p:ph idx="1"/>
            <p:extLst>
              <p:ext uri="{D42A27DB-BD31-4B8C-83A1-F6EECF244321}">
                <p14:modId xmlns:p14="http://schemas.microsoft.com/office/powerpoint/2010/main" val="4004586643"/>
              </p:ext>
            </p:extLst>
          </p:nvPr>
        </p:nvGraphicFramePr>
        <p:xfrm>
          <a:off x="532902" y="1545987"/>
          <a:ext cx="811379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4272A155-041D-457E-A298-BF8D68B503E2}"/>
              </a:ext>
            </a:extLst>
          </p:cNvPr>
          <p:cNvSpPr>
            <a:spLocks noGrp="1"/>
          </p:cNvSpPr>
          <p:nvPr>
            <p:ph type="dt" sz="half" idx="10"/>
          </p:nvPr>
        </p:nvSpPr>
        <p:spPr>
          <a:xfrm>
            <a:off x="532902" y="6356351"/>
            <a:ext cx="2057400" cy="365125"/>
          </a:xfrm>
        </p:spPr>
        <p:txBody>
          <a:bodyPr/>
          <a:lstStyle/>
          <a:p>
            <a:r>
              <a:rPr lang="en-US" dirty="0"/>
              <a:t>September 13, 2023</a:t>
            </a:r>
          </a:p>
        </p:txBody>
      </p:sp>
      <p:sp>
        <p:nvSpPr>
          <p:cNvPr id="5" name="Footer Placeholder 4">
            <a:extLst>
              <a:ext uri="{FF2B5EF4-FFF2-40B4-BE49-F238E27FC236}">
                <a16:creationId xmlns:a16="http://schemas.microsoft.com/office/drawing/2014/main" id="{F788C9DE-E31C-4ED0-BCDB-0A3B384B4406}"/>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F8BBFD6D-E97B-4E99-BC28-A561106F98F6}"/>
              </a:ext>
            </a:extLst>
          </p:cNvPr>
          <p:cNvSpPr>
            <a:spLocks noGrp="1"/>
          </p:cNvSpPr>
          <p:nvPr>
            <p:ph type="sldNum" sz="quarter" idx="12"/>
          </p:nvPr>
        </p:nvSpPr>
        <p:spPr/>
        <p:txBody>
          <a:bodyPr/>
          <a:lstStyle/>
          <a:p>
            <a:fld id="{5B225326-07C1-4D0E-ABC1-3CBC035C02D3}" type="slidenum">
              <a:rPr lang="en-US" smtClean="0"/>
              <a:t>33</a:t>
            </a:fld>
            <a:endParaRPr lang="en-US"/>
          </a:p>
        </p:txBody>
      </p:sp>
      <p:sp>
        <p:nvSpPr>
          <p:cNvPr id="8" name="Title 7">
            <a:extLst>
              <a:ext uri="{FF2B5EF4-FFF2-40B4-BE49-F238E27FC236}">
                <a16:creationId xmlns:a16="http://schemas.microsoft.com/office/drawing/2014/main" id="{5B8D2E06-A7EE-47C0-8C35-096F6EB1C3E9}"/>
              </a:ext>
            </a:extLst>
          </p:cNvPr>
          <p:cNvSpPr>
            <a:spLocks noGrp="1"/>
          </p:cNvSpPr>
          <p:nvPr>
            <p:ph type="title"/>
          </p:nvPr>
        </p:nvSpPr>
        <p:spPr>
          <a:xfrm>
            <a:off x="628650" y="629621"/>
            <a:ext cx="7886700" cy="914680"/>
          </a:xfrm>
        </p:spPr>
        <p:txBody>
          <a:bodyPr>
            <a:normAutofit/>
          </a:bodyPr>
          <a:lstStyle/>
          <a:p>
            <a:r>
              <a:rPr lang="en-US" sz="3800" b="1" dirty="0">
                <a:cs typeface="Calibri Light"/>
              </a:rPr>
              <a:t>50075-5Y B.2: Goals and Objectives</a:t>
            </a:r>
            <a:endParaRPr lang="en-US" sz="3800" b="1" dirty="0"/>
          </a:p>
        </p:txBody>
      </p:sp>
      <p:sp>
        <p:nvSpPr>
          <p:cNvPr id="9" name="TextBox 8">
            <a:extLst>
              <a:ext uri="{FF2B5EF4-FFF2-40B4-BE49-F238E27FC236}">
                <a16:creationId xmlns:a16="http://schemas.microsoft.com/office/drawing/2014/main" id="{441B4C04-EBCC-4A35-88E1-25D45A096B26}"/>
              </a:ext>
            </a:extLst>
          </p:cNvPr>
          <p:cNvSpPr txBox="1"/>
          <p:nvPr/>
        </p:nvSpPr>
        <p:spPr>
          <a:xfrm>
            <a:off x="6493548" y="5712659"/>
            <a:ext cx="2153147" cy="369332"/>
          </a:xfrm>
          <a:prstGeom prst="rect">
            <a:avLst/>
          </a:prstGeom>
          <a:noFill/>
        </p:spPr>
        <p:txBody>
          <a:bodyPr wrap="square" rtlCol="0">
            <a:spAutoFit/>
          </a:bodyPr>
          <a:lstStyle/>
          <a:p>
            <a:r>
              <a:rPr lang="en-US" dirty="0">
                <a:ea typeface="+mn-lt"/>
                <a:cs typeface="+mn-lt"/>
                <a:hlinkClick r:id="rId8"/>
              </a:rPr>
              <a:t>24 CFR §903.6(a)(2) </a:t>
            </a:r>
            <a:endParaRPr lang="en-US" dirty="0"/>
          </a:p>
        </p:txBody>
      </p:sp>
    </p:spTree>
    <p:extLst>
      <p:ext uri="{BB962C8B-B14F-4D97-AF65-F5344CB8AC3E}">
        <p14:creationId xmlns:p14="http://schemas.microsoft.com/office/powerpoint/2010/main" val="3522527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CD23-BF0F-B106-B79E-04C4B9CDDA45}"/>
              </a:ext>
            </a:extLst>
          </p:cNvPr>
          <p:cNvSpPr>
            <a:spLocks noGrp="1"/>
          </p:cNvSpPr>
          <p:nvPr>
            <p:ph type="title"/>
          </p:nvPr>
        </p:nvSpPr>
        <p:spPr>
          <a:xfrm>
            <a:off x="628650" y="874710"/>
            <a:ext cx="7886700" cy="1097927"/>
          </a:xfrm>
        </p:spPr>
        <p:txBody>
          <a:bodyPr>
            <a:normAutofit fontScale="90000"/>
          </a:bodyPr>
          <a:lstStyle/>
          <a:p>
            <a:r>
              <a:rPr lang="fr-FR" sz="4200" b="1" dirty="0"/>
              <a:t>50075-5Y B.2: Goals and Objectives </a:t>
            </a:r>
            <a:r>
              <a:rPr lang="fr-FR" sz="3600" b="1" dirty="0"/>
              <a:t>- PHA Plan Example (NPHA)</a:t>
            </a:r>
            <a:endParaRPr lang="en-US" sz="3600" b="1" dirty="0"/>
          </a:p>
        </p:txBody>
      </p:sp>
      <p:pic>
        <p:nvPicPr>
          <p:cNvPr id="7" name="Content Placeholder 6">
            <a:extLst>
              <a:ext uri="{FF2B5EF4-FFF2-40B4-BE49-F238E27FC236}">
                <a16:creationId xmlns:a16="http://schemas.microsoft.com/office/drawing/2014/main" id="{2A77D965-8E9B-F635-938F-F1CC4A448BE2}"/>
              </a:ext>
            </a:extLst>
          </p:cNvPr>
          <p:cNvPicPr>
            <a:picLocks noGrp="1" noChangeAspect="1"/>
          </p:cNvPicPr>
          <p:nvPr>
            <p:ph idx="1"/>
          </p:nvPr>
        </p:nvPicPr>
        <p:blipFill>
          <a:blip r:embed="rId3"/>
          <a:stretch>
            <a:fillRect/>
          </a:stretch>
        </p:blipFill>
        <p:spPr>
          <a:xfrm>
            <a:off x="628650" y="2306905"/>
            <a:ext cx="7886700" cy="2816164"/>
          </a:xfr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9A22D32E-78F7-8115-A445-2ECB2B850427}"/>
                  </a:ext>
                </a:extLst>
              </p14:cNvPr>
              <p14:cNvContentPartPr/>
              <p14:nvPr/>
            </p14:nvContentPartPr>
            <p14:xfrm>
              <a:off x="1709308" y="4168242"/>
              <a:ext cx="2882160" cy="116280"/>
            </p14:xfrm>
          </p:contentPart>
        </mc:Choice>
        <mc:Fallback xmlns="">
          <p:pic>
            <p:nvPicPr>
              <p:cNvPr id="8" name="Ink 7">
                <a:extLst>
                  <a:ext uri="{FF2B5EF4-FFF2-40B4-BE49-F238E27FC236}">
                    <a16:creationId xmlns:a16="http://schemas.microsoft.com/office/drawing/2014/main" id="{9A22D32E-78F7-8115-A445-2ECB2B850427}"/>
                  </a:ext>
                </a:extLst>
              </p:cNvPr>
              <p:cNvPicPr/>
              <p:nvPr/>
            </p:nvPicPr>
            <p:blipFill>
              <a:blip r:embed="rId5"/>
              <a:stretch>
                <a:fillRect/>
              </a:stretch>
            </p:blipFill>
            <p:spPr>
              <a:xfrm>
                <a:off x="1655668" y="4060602"/>
                <a:ext cx="298980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BBC416AF-92F4-43C8-354C-947766AA1520}"/>
                  </a:ext>
                </a:extLst>
              </p14:cNvPr>
              <p14:cNvContentPartPr/>
              <p14:nvPr/>
            </p14:nvContentPartPr>
            <p14:xfrm>
              <a:off x="1715400" y="4376322"/>
              <a:ext cx="2588040" cy="73440"/>
            </p14:xfrm>
          </p:contentPart>
        </mc:Choice>
        <mc:Fallback xmlns="">
          <p:pic>
            <p:nvPicPr>
              <p:cNvPr id="10" name="Ink 9">
                <a:extLst>
                  <a:ext uri="{FF2B5EF4-FFF2-40B4-BE49-F238E27FC236}">
                    <a16:creationId xmlns:a16="http://schemas.microsoft.com/office/drawing/2014/main" id="{BBC416AF-92F4-43C8-354C-947766AA1520}"/>
                  </a:ext>
                </a:extLst>
              </p:cNvPr>
              <p:cNvPicPr/>
              <p:nvPr/>
            </p:nvPicPr>
            <p:blipFill>
              <a:blip r:embed="rId7"/>
              <a:stretch>
                <a:fillRect/>
              </a:stretch>
            </p:blipFill>
            <p:spPr>
              <a:xfrm>
                <a:off x="1661760" y="4268322"/>
                <a:ext cx="269568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E879AE73-D181-B406-4746-1E57CB9199DC}"/>
                  </a:ext>
                </a:extLst>
              </p14:cNvPr>
              <p14:cNvContentPartPr/>
              <p14:nvPr/>
            </p14:nvContentPartPr>
            <p14:xfrm>
              <a:off x="3379680" y="4417362"/>
              <a:ext cx="831600" cy="41400"/>
            </p14:xfrm>
          </p:contentPart>
        </mc:Choice>
        <mc:Fallback xmlns="">
          <p:pic>
            <p:nvPicPr>
              <p:cNvPr id="11" name="Ink 10">
                <a:extLst>
                  <a:ext uri="{FF2B5EF4-FFF2-40B4-BE49-F238E27FC236}">
                    <a16:creationId xmlns:a16="http://schemas.microsoft.com/office/drawing/2014/main" id="{E879AE73-D181-B406-4746-1E57CB9199DC}"/>
                  </a:ext>
                </a:extLst>
              </p:cNvPr>
              <p:cNvPicPr/>
              <p:nvPr/>
            </p:nvPicPr>
            <p:blipFill>
              <a:blip r:embed="rId9"/>
              <a:stretch>
                <a:fillRect/>
              </a:stretch>
            </p:blipFill>
            <p:spPr>
              <a:xfrm>
                <a:off x="3326040" y="4309722"/>
                <a:ext cx="9392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2E9EADE8-BC85-DDC5-CBB3-ADBD786CE44F}"/>
                  </a:ext>
                </a:extLst>
              </p14:cNvPr>
              <p14:cNvContentPartPr/>
              <p14:nvPr/>
            </p14:nvContentPartPr>
            <p14:xfrm>
              <a:off x="4314600" y="4425282"/>
              <a:ext cx="400320" cy="33480"/>
            </p14:xfrm>
          </p:contentPart>
        </mc:Choice>
        <mc:Fallback xmlns="">
          <p:pic>
            <p:nvPicPr>
              <p:cNvPr id="12" name="Ink 11">
                <a:extLst>
                  <a:ext uri="{FF2B5EF4-FFF2-40B4-BE49-F238E27FC236}">
                    <a16:creationId xmlns:a16="http://schemas.microsoft.com/office/drawing/2014/main" id="{2E9EADE8-BC85-DDC5-CBB3-ADBD786CE44F}"/>
                  </a:ext>
                </a:extLst>
              </p:cNvPr>
              <p:cNvPicPr/>
              <p:nvPr/>
            </p:nvPicPr>
            <p:blipFill>
              <a:blip r:embed="rId11"/>
              <a:stretch>
                <a:fillRect/>
              </a:stretch>
            </p:blipFill>
            <p:spPr>
              <a:xfrm>
                <a:off x="4260600" y="4317282"/>
                <a:ext cx="5079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517F7E82-FDDB-911D-09E9-956E8E19956C}"/>
                  </a:ext>
                </a:extLst>
              </p14:cNvPr>
              <p14:cNvContentPartPr/>
              <p14:nvPr/>
            </p14:nvContentPartPr>
            <p14:xfrm>
              <a:off x="4725720" y="4437522"/>
              <a:ext cx="985320" cy="42840"/>
            </p14:xfrm>
          </p:contentPart>
        </mc:Choice>
        <mc:Fallback xmlns="">
          <p:pic>
            <p:nvPicPr>
              <p:cNvPr id="13" name="Ink 12">
                <a:extLst>
                  <a:ext uri="{FF2B5EF4-FFF2-40B4-BE49-F238E27FC236}">
                    <a16:creationId xmlns:a16="http://schemas.microsoft.com/office/drawing/2014/main" id="{517F7E82-FDDB-911D-09E9-956E8E19956C}"/>
                  </a:ext>
                </a:extLst>
              </p:cNvPr>
              <p:cNvPicPr/>
              <p:nvPr/>
            </p:nvPicPr>
            <p:blipFill>
              <a:blip r:embed="rId13"/>
              <a:stretch>
                <a:fillRect/>
              </a:stretch>
            </p:blipFill>
            <p:spPr>
              <a:xfrm>
                <a:off x="4672080" y="4329882"/>
                <a:ext cx="10929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C52AC0E6-228C-EFA3-53D6-7CCE83DD8F3A}"/>
                  </a:ext>
                </a:extLst>
              </p14:cNvPr>
              <p14:cNvContentPartPr/>
              <p14:nvPr/>
            </p14:nvContentPartPr>
            <p14:xfrm>
              <a:off x="4115160" y="4384602"/>
              <a:ext cx="1628280" cy="64440"/>
            </p14:xfrm>
          </p:contentPart>
        </mc:Choice>
        <mc:Fallback xmlns="">
          <p:pic>
            <p:nvPicPr>
              <p:cNvPr id="14" name="Ink 13">
                <a:extLst>
                  <a:ext uri="{FF2B5EF4-FFF2-40B4-BE49-F238E27FC236}">
                    <a16:creationId xmlns:a16="http://schemas.microsoft.com/office/drawing/2014/main" id="{C52AC0E6-228C-EFA3-53D6-7CCE83DD8F3A}"/>
                  </a:ext>
                </a:extLst>
              </p:cNvPr>
              <p:cNvPicPr/>
              <p:nvPr/>
            </p:nvPicPr>
            <p:blipFill>
              <a:blip r:embed="rId15"/>
              <a:stretch>
                <a:fillRect/>
              </a:stretch>
            </p:blipFill>
            <p:spPr>
              <a:xfrm>
                <a:off x="4061160" y="4276602"/>
                <a:ext cx="17359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B60A55EA-D8FD-2988-A0F1-AF735DDC57ED}"/>
                  </a:ext>
                </a:extLst>
              </p14:cNvPr>
              <p14:cNvContentPartPr/>
              <p14:nvPr/>
            </p14:nvContentPartPr>
            <p14:xfrm>
              <a:off x="1715400" y="4580802"/>
              <a:ext cx="4129560" cy="87480"/>
            </p14:xfrm>
          </p:contentPart>
        </mc:Choice>
        <mc:Fallback xmlns="">
          <p:pic>
            <p:nvPicPr>
              <p:cNvPr id="15" name="Ink 14">
                <a:extLst>
                  <a:ext uri="{FF2B5EF4-FFF2-40B4-BE49-F238E27FC236}">
                    <a16:creationId xmlns:a16="http://schemas.microsoft.com/office/drawing/2014/main" id="{B60A55EA-D8FD-2988-A0F1-AF735DDC57ED}"/>
                  </a:ext>
                </a:extLst>
              </p:cNvPr>
              <p:cNvPicPr/>
              <p:nvPr/>
            </p:nvPicPr>
            <p:blipFill>
              <a:blip r:embed="rId17"/>
              <a:stretch>
                <a:fillRect/>
              </a:stretch>
            </p:blipFill>
            <p:spPr>
              <a:xfrm>
                <a:off x="1661760" y="4472802"/>
                <a:ext cx="42372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F83DAC78-8E6B-9A2A-D94E-11D3C6517BA5}"/>
                  </a:ext>
                </a:extLst>
              </p14:cNvPr>
              <p14:cNvContentPartPr/>
              <p14:nvPr/>
            </p14:nvContentPartPr>
            <p14:xfrm>
              <a:off x="1715400" y="4602042"/>
              <a:ext cx="636120" cy="11880"/>
            </p14:xfrm>
          </p:contentPart>
        </mc:Choice>
        <mc:Fallback xmlns="">
          <p:pic>
            <p:nvPicPr>
              <p:cNvPr id="16" name="Ink 15">
                <a:extLst>
                  <a:ext uri="{FF2B5EF4-FFF2-40B4-BE49-F238E27FC236}">
                    <a16:creationId xmlns:a16="http://schemas.microsoft.com/office/drawing/2014/main" id="{F83DAC78-8E6B-9A2A-D94E-11D3C6517BA5}"/>
                  </a:ext>
                </a:extLst>
              </p:cNvPr>
              <p:cNvPicPr/>
              <p:nvPr/>
            </p:nvPicPr>
            <p:blipFill>
              <a:blip r:embed="rId19"/>
              <a:stretch>
                <a:fillRect/>
              </a:stretch>
            </p:blipFill>
            <p:spPr>
              <a:xfrm>
                <a:off x="1661760" y="4494042"/>
                <a:ext cx="7437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3AFF26D9-88FD-57A9-6B67-C2EE29839C2E}"/>
                  </a:ext>
                </a:extLst>
              </p14:cNvPr>
              <p14:cNvContentPartPr/>
              <p14:nvPr/>
            </p14:nvContentPartPr>
            <p14:xfrm>
              <a:off x="1715400" y="4602042"/>
              <a:ext cx="1776600" cy="42120"/>
            </p14:xfrm>
          </p:contentPart>
        </mc:Choice>
        <mc:Fallback xmlns="">
          <p:pic>
            <p:nvPicPr>
              <p:cNvPr id="17" name="Ink 16">
                <a:extLst>
                  <a:ext uri="{FF2B5EF4-FFF2-40B4-BE49-F238E27FC236}">
                    <a16:creationId xmlns:a16="http://schemas.microsoft.com/office/drawing/2014/main" id="{3AFF26D9-88FD-57A9-6B67-C2EE29839C2E}"/>
                  </a:ext>
                </a:extLst>
              </p:cNvPr>
              <p:cNvPicPr/>
              <p:nvPr/>
            </p:nvPicPr>
            <p:blipFill>
              <a:blip r:embed="rId21"/>
              <a:stretch>
                <a:fillRect/>
              </a:stretch>
            </p:blipFill>
            <p:spPr>
              <a:xfrm>
                <a:off x="1661760" y="4494042"/>
                <a:ext cx="18842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D2638382-C03E-2F36-F29D-C52D82EECB3B}"/>
                  </a:ext>
                </a:extLst>
              </p14:cNvPr>
              <p14:cNvContentPartPr/>
              <p14:nvPr/>
            </p14:nvContentPartPr>
            <p14:xfrm>
              <a:off x="3184560" y="4612842"/>
              <a:ext cx="1047240" cy="360"/>
            </p14:xfrm>
          </p:contentPart>
        </mc:Choice>
        <mc:Fallback xmlns="">
          <p:pic>
            <p:nvPicPr>
              <p:cNvPr id="18" name="Ink 17">
                <a:extLst>
                  <a:ext uri="{FF2B5EF4-FFF2-40B4-BE49-F238E27FC236}">
                    <a16:creationId xmlns:a16="http://schemas.microsoft.com/office/drawing/2014/main" id="{D2638382-C03E-2F36-F29D-C52D82EECB3B}"/>
                  </a:ext>
                </a:extLst>
              </p:cNvPr>
              <p:cNvPicPr/>
              <p:nvPr/>
            </p:nvPicPr>
            <p:blipFill>
              <a:blip r:embed="rId23"/>
              <a:stretch>
                <a:fillRect/>
              </a:stretch>
            </p:blipFill>
            <p:spPr>
              <a:xfrm>
                <a:off x="3130920" y="4504842"/>
                <a:ext cx="11548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5FA193FC-AAD7-29D4-8BEC-90521FCEE1F1}"/>
                  </a:ext>
                </a:extLst>
              </p14:cNvPr>
              <p14:cNvContentPartPr/>
              <p14:nvPr/>
            </p14:nvContentPartPr>
            <p14:xfrm>
              <a:off x="3801600" y="4632282"/>
              <a:ext cx="2074320" cy="33480"/>
            </p14:xfrm>
          </p:contentPart>
        </mc:Choice>
        <mc:Fallback xmlns="">
          <p:pic>
            <p:nvPicPr>
              <p:cNvPr id="19" name="Ink 18">
                <a:extLst>
                  <a:ext uri="{FF2B5EF4-FFF2-40B4-BE49-F238E27FC236}">
                    <a16:creationId xmlns:a16="http://schemas.microsoft.com/office/drawing/2014/main" id="{5FA193FC-AAD7-29D4-8BEC-90521FCEE1F1}"/>
                  </a:ext>
                </a:extLst>
              </p:cNvPr>
              <p:cNvPicPr/>
              <p:nvPr/>
            </p:nvPicPr>
            <p:blipFill>
              <a:blip r:embed="rId25"/>
              <a:stretch>
                <a:fillRect/>
              </a:stretch>
            </p:blipFill>
            <p:spPr>
              <a:xfrm>
                <a:off x="3747600" y="4524282"/>
                <a:ext cx="2181960" cy="249120"/>
              </a:xfrm>
              <a:prstGeom prst="rect">
                <a:avLst/>
              </a:prstGeom>
            </p:spPr>
          </p:pic>
        </mc:Fallback>
      </mc:AlternateContent>
      <p:sp>
        <p:nvSpPr>
          <p:cNvPr id="4" name="Footer Placeholder 4">
            <a:extLst>
              <a:ext uri="{FF2B5EF4-FFF2-40B4-BE49-F238E27FC236}">
                <a16:creationId xmlns:a16="http://schemas.microsoft.com/office/drawing/2014/main" id="{D8E25ADA-B798-CB0A-8CD5-04D1DF769F23}"/>
              </a:ext>
            </a:extLst>
          </p:cNvPr>
          <p:cNvSpPr>
            <a:spLocks noGrp="1"/>
          </p:cNvSpPr>
          <p:nvPr>
            <p:ph type="ftr" sz="quarter" idx="11"/>
          </p:nvPr>
        </p:nvSpPr>
        <p:spPr>
          <a:xfrm>
            <a:off x="3038168" y="6410632"/>
            <a:ext cx="3076882" cy="310844"/>
          </a:xfrm>
        </p:spPr>
        <p:txBody>
          <a:bodyPr/>
          <a:lstStyle/>
          <a:p>
            <a:r>
              <a:rPr lang="en-US" dirty="0"/>
              <a:t>Omaha FO PHA PLAN TRAINING</a:t>
            </a:r>
          </a:p>
        </p:txBody>
      </p:sp>
      <p:sp>
        <p:nvSpPr>
          <p:cNvPr id="5" name="Slide Number Placeholder 5">
            <a:extLst>
              <a:ext uri="{FF2B5EF4-FFF2-40B4-BE49-F238E27FC236}">
                <a16:creationId xmlns:a16="http://schemas.microsoft.com/office/drawing/2014/main" id="{77D824D0-AD0D-D0BB-91DD-C9CABAB4A9ED}"/>
              </a:ext>
            </a:extLst>
          </p:cNvPr>
          <p:cNvSpPr>
            <a:spLocks noGrp="1"/>
          </p:cNvSpPr>
          <p:nvPr>
            <p:ph type="sldNum" sz="quarter" idx="12"/>
          </p:nvPr>
        </p:nvSpPr>
        <p:spPr>
          <a:xfrm>
            <a:off x="6457950" y="6356351"/>
            <a:ext cx="2057400" cy="365125"/>
          </a:xfrm>
        </p:spPr>
        <p:txBody>
          <a:bodyPr/>
          <a:lstStyle/>
          <a:p>
            <a:fld id="{5B225326-07C1-4D0E-ABC1-3CBC035C02D3}" type="slidenum">
              <a:rPr lang="en-US" smtClean="0"/>
              <a:t>34</a:t>
            </a:fld>
            <a:endParaRPr lang="en-US" dirty="0"/>
          </a:p>
        </p:txBody>
      </p:sp>
      <p:sp>
        <p:nvSpPr>
          <p:cNvPr id="6" name="Date Placeholder 3">
            <a:extLst>
              <a:ext uri="{FF2B5EF4-FFF2-40B4-BE49-F238E27FC236}">
                <a16:creationId xmlns:a16="http://schemas.microsoft.com/office/drawing/2014/main" id="{DD2D87C5-2015-1E4B-FF17-0E1B863B00C6}"/>
              </a:ext>
            </a:extLst>
          </p:cNvPr>
          <p:cNvSpPr>
            <a:spLocks noGrp="1"/>
          </p:cNvSpPr>
          <p:nvPr>
            <p:ph type="dt" sz="half" idx="10"/>
          </p:nvPr>
        </p:nvSpPr>
        <p:spPr>
          <a:xfrm>
            <a:off x="628650" y="6356351"/>
            <a:ext cx="2057400" cy="365125"/>
          </a:xfrm>
        </p:spPr>
        <p:txBody>
          <a:bodyPr/>
          <a:lstStyle/>
          <a:p>
            <a:r>
              <a:rPr lang="en-US" dirty="0"/>
              <a:t>September 13, 2023</a:t>
            </a:r>
          </a:p>
        </p:txBody>
      </p:sp>
    </p:spTree>
    <p:extLst>
      <p:ext uri="{BB962C8B-B14F-4D97-AF65-F5344CB8AC3E}">
        <p14:creationId xmlns:p14="http://schemas.microsoft.com/office/powerpoint/2010/main" val="3340268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CD23-BF0F-B106-B79E-04C4B9CDDA45}"/>
              </a:ext>
            </a:extLst>
          </p:cNvPr>
          <p:cNvSpPr>
            <a:spLocks noGrp="1"/>
          </p:cNvSpPr>
          <p:nvPr>
            <p:ph type="title"/>
          </p:nvPr>
        </p:nvSpPr>
        <p:spPr>
          <a:xfrm>
            <a:off x="628650" y="823340"/>
            <a:ext cx="7886700" cy="799977"/>
          </a:xfrm>
        </p:spPr>
        <p:txBody>
          <a:bodyPr>
            <a:normAutofit fontScale="90000"/>
          </a:bodyPr>
          <a:lstStyle/>
          <a:p>
            <a:r>
              <a:rPr lang="fr-FR" sz="4200" b="1" dirty="0"/>
              <a:t>50075-5Y B.2: Goals and Objectives </a:t>
            </a:r>
            <a:r>
              <a:rPr lang="fr-FR" sz="3600" b="1" dirty="0"/>
              <a:t>- PHA Plan Example (NPHA)</a:t>
            </a:r>
            <a:endParaRPr lang="en-US" sz="3600" b="1" dirty="0"/>
          </a:p>
        </p:txBody>
      </p:sp>
      <p:pic>
        <p:nvPicPr>
          <p:cNvPr id="11" name="Content Placeholder 10">
            <a:extLst>
              <a:ext uri="{FF2B5EF4-FFF2-40B4-BE49-F238E27FC236}">
                <a16:creationId xmlns:a16="http://schemas.microsoft.com/office/drawing/2014/main" id="{65DD9D6A-529D-2C87-A0C4-BECBA123B793}"/>
              </a:ext>
            </a:extLst>
          </p:cNvPr>
          <p:cNvPicPr>
            <a:picLocks noGrp="1" noChangeAspect="1"/>
          </p:cNvPicPr>
          <p:nvPr>
            <p:ph idx="1"/>
          </p:nvPr>
        </p:nvPicPr>
        <p:blipFill>
          <a:blip r:embed="rId3"/>
          <a:stretch>
            <a:fillRect/>
          </a:stretch>
        </p:blipFill>
        <p:spPr>
          <a:xfrm>
            <a:off x="911083" y="1825625"/>
            <a:ext cx="7321833" cy="4351338"/>
          </a:xfrm>
        </p:spPr>
      </p:pic>
      <p:sp>
        <p:nvSpPr>
          <p:cNvPr id="3" name="Date Placeholder 3">
            <a:extLst>
              <a:ext uri="{FF2B5EF4-FFF2-40B4-BE49-F238E27FC236}">
                <a16:creationId xmlns:a16="http://schemas.microsoft.com/office/drawing/2014/main" id="{A3CBA814-14D7-9CBC-E4CD-6A0D32CBBF12}"/>
              </a:ext>
            </a:extLst>
          </p:cNvPr>
          <p:cNvSpPr>
            <a:spLocks noGrp="1"/>
          </p:cNvSpPr>
          <p:nvPr>
            <p:ph type="dt" sz="half" idx="10"/>
          </p:nvPr>
        </p:nvSpPr>
        <p:spPr>
          <a:xfrm>
            <a:off x="628650" y="6379271"/>
            <a:ext cx="2057400" cy="342205"/>
          </a:xfrm>
        </p:spPr>
        <p:txBody>
          <a:bodyPr/>
          <a:lstStyle/>
          <a:p>
            <a:r>
              <a:rPr lang="en-US" dirty="0"/>
              <a:t>September 13, 2023</a:t>
            </a:r>
          </a:p>
        </p:txBody>
      </p:sp>
      <p:sp>
        <p:nvSpPr>
          <p:cNvPr id="4" name="Footer Placeholder 4">
            <a:extLst>
              <a:ext uri="{FF2B5EF4-FFF2-40B4-BE49-F238E27FC236}">
                <a16:creationId xmlns:a16="http://schemas.microsoft.com/office/drawing/2014/main" id="{B14B925B-1B12-22A4-FD40-892498069867}"/>
              </a:ext>
            </a:extLst>
          </p:cNvPr>
          <p:cNvSpPr>
            <a:spLocks noGrp="1"/>
          </p:cNvSpPr>
          <p:nvPr>
            <p:ph type="ftr" sz="quarter" idx="11"/>
          </p:nvPr>
        </p:nvSpPr>
        <p:spPr>
          <a:xfrm>
            <a:off x="3038168" y="6410632"/>
            <a:ext cx="3076882" cy="310844"/>
          </a:xfrm>
        </p:spPr>
        <p:txBody>
          <a:bodyPr/>
          <a:lstStyle/>
          <a:p>
            <a:r>
              <a:rPr lang="en-US" dirty="0"/>
              <a:t>Omaha FO PHA PLAN TRAINING</a:t>
            </a:r>
          </a:p>
        </p:txBody>
      </p:sp>
      <p:sp>
        <p:nvSpPr>
          <p:cNvPr id="5" name="Slide Number Placeholder 5">
            <a:extLst>
              <a:ext uri="{FF2B5EF4-FFF2-40B4-BE49-F238E27FC236}">
                <a16:creationId xmlns:a16="http://schemas.microsoft.com/office/drawing/2014/main" id="{151858C9-B0ED-3C4C-DE6E-01B47225EF33}"/>
              </a:ext>
            </a:extLst>
          </p:cNvPr>
          <p:cNvSpPr>
            <a:spLocks noGrp="1"/>
          </p:cNvSpPr>
          <p:nvPr>
            <p:ph type="sldNum" sz="quarter" idx="12"/>
          </p:nvPr>
        </p:nvSpPr>
        <p:spPr>
          <a:xfrm>
            <a:off x="6457950" y="6356351"/>
            <a:ext cx="2057400" cy="365125"/>
          </a:xfrm>
        </p:spPr>
        <p:txBody>
          <a:bodyPr/>
          <a:lstStyle/>
          <a:p>
            <a:fld id="{5B225326-07C1-4D0E-ABC1-3CBC035C02D3}" type="slidenum">
              <a:rPr lang="en-US" smtClean="0"/>
              <a:t>35</a:t>
            </a:fld>
            <a:endParaRPr lang="en-US" dirty="0"/>
          </a:p>
        </p:txBody>
      </p:sp>
    </p:spTree>
    <p:extLst>
      <p:ext uri="{BB962C8B-B14F-4D97-AF65-F5344CB8AC3E}">
        <p14:creationId xmlns:p14="http://schemas.microsoft.com/office/powerpoint/2010/main" val="2328203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DA655-4D93-47E3-A6CA-036EB1E906C1}"/>
              </a:ext>
            </a:extLst>
          </p:cNvPr>
          <p:cNvSpPr>
            <a:spLocks noGrp="1"/>
          </p:cNvSpPr>
          <p:nvPr>
            <p:ph type="title"/>
          </p:nvPr>
        </p:nvSpPr>
        <p:spPr/>
        <p:txBody>
          <a:bodyPr>
            <a:normAutofit/>
          </a:bodyPr>
          <a:lstStyle/>
          <a:p>
            <a:r>
              <a:rPr lang="en-US" sz="3800" b="1" dirty="0">
                <a:cs typeface="Calibri Light"/>
              </a:rPr>
              <a:t>50075-5Y B.3: Progress Report</a:t>
            </a:r>
            <a:endParaRPr lang="en-US" sz="3800" b="1" dirty="0"/>
          </a:p>
        </p:txBody>
      </p:sp>
      <p:sp>
        <p:nvSpPr>
          <p:cNvPr id="3" name="Content Placeholder 2">
            <a:extLst>
              <a:ext uri="{FF2B5EF4-FFF2-40B4-BE49-F238E27FC236}">
                <a16:creationId xmlns:a16="http://schemas.microsoft.com/office/drawing/2014/main" id="{1BD0ED11-0EE5-432F-A35D-9AE3188934B4}"/>
              </a:ext>
            </a:extLst>
          </p:cNvPr>
          <p:cNvSpPr>
            <a:spLocks noGrp="1"/>
          </p:cNvSpPr>
          <p:nvPr>
            <p:ph idx="1"/>
          </p:nvPr>
        </p:nvSpPr>
        <p:spPr/>
        <p:txBody>
          <a:bodyPr vert="horz" lIns="91440" tIns="45720" rIns="91440" bIns="45720" rtlCol="0" anchor="t">
            <a:normAutofit/>
          </a:bodyPr>
          <a:lstStyle/>
          <a:p>
            <a:r>
              <a:rPr lang="en-US" dirty="0">
                <a:cs typeface="Calibri"/>
              </a:rPr>
              <a:t>Include a report on the progress made in meeting goals/objectives described in previous 5-Year Plan</a:t>
            </a:r>
          </a:p>
          <a:p>
            <a:endParaRPr lang="en-US" dirty="0">
              <a:cs typeface="Calibri"/>
            </a:endParaRPr>
          </a:p>
        </p:txBody>
      </p:sp>
      <p:sp>
        <p:nvSpPr>
          <p:cNvPr id="4" name="Date Placeholder 3">
            <a:extLst>
              <a:ext uri="{FF2B5EF4-FFF2-40B4-BE49-F238E27FC236}">
                <a16:creationId xmlns:a16="http://schemas.microsoft.com/office/drawing/2014/main" id="{4272A155-041D-457E-A298-BF8D68B503E2}"/>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F788C9DE-E31C-4ED0-BCDB-0A3B384B4406}"/>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F8BBFD6D-E97B-4E99-BC28-A561106F98F6}"/>
              </a:ext>
            </a:extLst>
          </p:cNvPr>
          <p:cNvSpPr>
            <a:spLocks noGrp="1"/>
          </p:cNvSpPr>
          <p:nvPr>
            <p:ph type="sldNum" sz="quarter" idx="12"/>
          </p:nvPr>
        </p:nvSpPr>
        <p:spPr/>
        <p:txBody>
          <a:bodyPr/>
          <a:lstStyle/>
          <a:p>
            <a:fld id="{5B225326-07C1-4D0E-ABC1-3CBC035C02D3}" type="slidenum">
              <a:rPr lang="en-US" smtClean="0"/>
              <a:t>36</a:t>
            </a:fld>
            <a:endParaRPr lang="en-US"/>
          </a:p>
        </p:txBody>
      </p:sp>
      <p:sp>
        <p:nvSpPr>
          <p:cNvPr id="9" name="TextBox 8">
            <a:extLst>
              <a:ext uri="{FF2B5EF4-FFF2-40B4-BE49-F238E27FC236}">
                <a16:creationId xmlns:a16="http://schemas.microsoft.com/office/drawing/2014/main" id="{DC5B4E22-5ADD-4D97-9E2C-7700F8ED4832}"/>
              </a:ext>
            </a:extLst>
          </p:cNvPr>
          <p:cNvSpPr txBox="1"/>
          <p:nvPr/>
        </p:nvSpPr>
        <p:spPr>
          <a:xfrm>
            <a:off x="6493548" y="5712659"/>
            <a:ext cx="2153147" cy="369332"/>
          </a:xfrm>
          <a:prstGeom prst="rect">
            <a:avLst/>
          </a:prstGeom>
          <a:noFill/>
        </p:spPr>
        <p:txBody>
          <a:bodyPr wrap="square" rtlCol="0">
            <a:spAutoFit/>
          </a:bodyPr>
          <a:lstStyle/>
          <a:p>
            <a:r>
              <a:rPr lang="en-US" u="sng" dirty="0">
                <a:ea typeface="+mn-lt"/>
                <a:cs typeface="+mn-lt"/>
                <a:hlinkClick r:id="rId3"/>
              </a:rPr>
              <a:t>24 CFR §903.6(b)(2)</a:t>
            </a:r>
            <a:endParaRPr lang="en-US" dirty="0"/>
          </a:p>
        </p:txBody>
      </p:sp>
      <p:pic>
        <p:nvPicPr>
          <p:cNvPr id="1028" name="Picture 4" descr="It's About Progress, Not Perfection">
            <a:extLst>
              <a:ext uri="{FF2B5EF4-FFF2-40B4-BE49-F238E27FC236}">
                <a16:creationId xmlns:a16="http://schemas.microsoft.com/office/drawing/2014/main" id="{FFE45660-4493-85F4-C056-FB1826626D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5652" y="2840721"/>
            <a:ext cx="3612696" cy="270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021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CD23-BF0F-B106-B79E-04C4B9CDDA45}"/>
              </a:ext>
            </a:extLst>
          </p:cNvPr>
          <p:cNvSpPr>
            <a:spLocks noGrp="1"/>
          </p:cNvSpPr>
          <p:nvPr>
            <p:ph type="title"/>
          </p:nvPr>
        </p:nvSpPr>
        <p:spPr>
          <a:xfrm>
            <a:off x="628650" y="823340"/>
            <a:ext cx="7886700" cy="799977"/>
          </a:xfrm>
        </p:spPr>
        <p:txBody>
          <a:bodyPr>
            <a:normAutofit fontScale="90000"/>
          </a:bodyPr>
          <a:lstStyle/>
          <a:p>
            <a:r>
              <a:rPr lang="fr-FR" sz="4200" b="1" dirty="0"/>
              <a:t>50075-5Y B.3: Progress Report </a:t>
            </a:r>
            <a:r>
              <a:rPr lang="fr-FR" sz="3600" b="1" dirty="0"/>
              <a:t>- PHA Plan Example (NPHA)</a:t>
            </a:r>
            <a:endParaRPr lang="en-US" sz="3600" b="1" dirty="0"/>
          </a:p>
        </p:txBody>
      </p:sp>
      <p:pic>
        <p:nvPicPr>
          <p:cNvPr id="6" name="Content Placeholder 5">
            <a:extLst>
              <a:ext uri="{FF2B5EF4-FFF2-40B4-BE49-F238E27FC236}">
                <a16:creationId xmlns:a16="http://schemas.microsoft.com/office/drawing/2014/main" id="{7E053AD8-9238-7F99-B976-4714C2A9AF91}"/>
              </a:ext>
            </a:extLst>
          </p:cNvPr>
          <p:cNvPicPr>
            <a:picLocks noGrp="1" noChangeAspect="1"/>
          </p:cNvPicPr>
          <p:nvPr>
            <p:ph idx="1"/>
          </p:nvPr>
        </p:nvPicPr>
        <p:blipFill>
          <a:blip r:embed="rId3"/>
          <a:stretch>
            <a:fillRect/>
          </a:stretch>
        </p:blipFill>
        <p:spPr>
          <a:xfrm>
            <a:off x="628650" y="2020632"/>
            <a:ext cx="7886700" cy="3961323"/>
          </a:xfrm>
        </p:spPr>
      </p:pic>
      <p:sp>
        <p:nvSpPr>
          <p:cNvPr id="3" name="Date Placeholder 3">
            <a:extLst>
              <a:ext uri="{FF2B5EF4-FFF2-40B4-BE49-F238E27FC236}">
                <a16:creationId xmlns:a16="http://schemas.microsoft.com/office/drawing/2014/main" id="{8BF09BF2-1229-5A81-3E21-21A7EC7C8B68}"/>
              </a:ext>
            </a:extLst>
          </p:cNvPr>
          <p:cNvSpPr>
            <a:spLocks noGrp="1"/>
          </p:cNvSpPr>
          <p:nvPr>
            <p:ph type="dt" sz="half" idx="10"/>
          </p:nvPr>
        </p:nvSpPr>
        <p:spPr>
          <a:xfrm>
            <a:off x="628650" y="6379270"/>
            <a:ext cx="2057400" cy="342206"/>
          </a:xfrm>
        </p:spPr>
        <p:txBody>
          <a:bodyPr/>
          <a:lstStyle/>
          <a:p>
            <a:r>
              <a:rPr lang="en-US" dirty="0"/>
              <a:t>September 13, 2023</a:t>
            </a:r>
          </a:p>
        </p:txBody>
      </p:sp>
      <p:sp>
        <p:nvSpPr>
          <p:cNvPr id="4" name="Footer Placeholder 4">
            <a:extLst>
              <a:ext uri="{FF2B5EF4-FFF2-40B4-BE49-F238E27FC236}">
                <a16:creationId xmlns:a16="http://schemas.microsoft.com/office/drawing/2014/main" id="{DFC80E14-77F6-D007-5F3B-E7384DEBBF52}"/>
              </a:ext>
            </a:extLst>
          </p:cNvPr>
          <p:cNvSpPr>
            <a:spLocks noGrp="1"/>
          </p:cNvSpPr>
          <p:nvPr>
            <p:ph type="ftr" sz="quarter" idx="11"/>
          </p:nvPr>
        </p:nvSpPr>
        <p:spPr>
          <a:xfrm>
            <a:off x="3038168" y="6410632"/>
            <a:ext cx="3076882" cy="310844"/>
          </a:xfrm>
        </p:spPr>
        <p:txBody>
          <a:bodyPr/>
          <a:lstStyle/>
          <a:p>
            <a:r>
              <a:rPr lang="en-US" dirty="0"/>
              <a:t>Omaha FO PHA PLAN TRAINING</a:t>
            </a:r>
          </a:p>
        </p:txBody>
      </p:sp>
      <p:sp>
        <p:nvSpPr>
          <p:cNvPr id="5" name="Slide Number Placeholder 5">
            <a:extLst>
              <a:ext uri="{FF2B5EF4-FFF2-40B4-BE49-F238E27FC236}">
                <a16:creationId xmlns:a16="http://schemas.microsoft.com/office/drawing/2014/main" id="{AC661E21-0AB7-3DC3-98B1-B1682FCFDE61}"/>
              </a:ext>
            </a:extLst>
          </p:cNvPr>
          <p:cNvSpPr>
            <a:spLocks noGrp="1"/>
          </p:cNvSpPr>
          <p:nvPr>
            <p:ph type="sldNum" sz="quarter" idx="12"/>
          </p:nvPr>
        </p:nvSpPr>
        <p:spPr>
          <a:xfrm>
            <a:off x="6457950" y="6356351"/>
            <a:ext cx="2057400" cy="365125"/>
          </a:xfrm>
        </p:spPr>
        <p:txBody>
          <a:bodyPr/>
          <a:lstStyle/>
          <a:p>
            <a:fld id="{5B225326-07C1-4D0E-ABC1-3CBC035C02D3}" type="slidenum">
              <a:rPr lang="en-US" smtClean="0"/>
              <a:t>37</a:t>
            </a:fld>
            <a:endParaRPr lang="en-US" dirty="0"/>
          </a:p>
        </p:txBody>
      </p:sp>
    </p:spTree>
    <p:extLst>
      <p:ext uri="{BB962C8B-B14F-4D97-AF65-F5344CB8AC3E}">
        <p14:creationId xmlns:p14="http://schemas.microsoft.com/office/powerpoint/2010/main" val="1145448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3948-472E-4002-8C21-2D97790CE26A}"/>
              </a:ext>
            </a:extLst>
          </p:cNvPr>
          <p:cNvSpPr>
            <a:spLocks noGrp="1"/>
          </p:cNvSpPr>
          <p:nvPr>
            <p:ph type="title"/>
          </p:nvPr>
        </p:nvSpPr>
        <p:spPr>
          <a:xfrm>
            <a:off x="628650" y="776749"/>
            <a:ext cx="8515350" cy="1199536"/>
          </a:xfrm>
        </p:spPr>
        <p:txBody>
          <a:bodyPr>
            <a:normAutofit/>
          </a:bodyPr>
          <a:lstStyle/>
          <a:p>
            <a:r>
              <a:rPr lang="en-US" sz="3800" b="1" dirty="0">
                <a:cs typeface="Calibri Light"/>
              </a:rPr>
              <a:t>50075-5Y B.4: Violence Against Women (VAWA) Goals</a:t>
            </a:r>
            <a:endParaRPr lang="en-US" sz="3800" b="1" dirty="0"/>
          </a:p>
        </p:txBody>
      </p:sp>
      <p:sp>
        <p:nvSpPr>
          <p:cNvPr id="3" name="Content Placeholder 2">
            <a:extLst>
              <a:ext uri="{FF2B5EF4-FFF2-40B4-BE49-F238E27FC236}">
                <a16:creationId xmlns:a16="http://schemas.microsoft.com/office/drawing/2014/main" id="{7B74B450-6AE8-49AE-A846-ABED3AC06F1F}"/>
              </a:ext>
            </a:extLst>
          </p:cNvPr>
          <p:cNvSpPr>
            <a:spLocks noGrp="1"/>
          </p:cNvSpPr>
          <p:nvPr>
            <p:ph idx="1"/>
          </p:nvPr>
        </p:nvSpPr>
        <p:spPr>
          <a:xfrm>
            <a:off x="628650" y="2113935"/>
            <a:ext cx="7886700" cy="3163918"/>
          </a:xfrm>
        </p:spPr>
        <p:txBody>
          <a:bodyPr>
            <a:normAutofit fontScale="92500" lnSpcReduction="20000"/>
          </a:bodyPr>
          <a:lstStyle/>
          <a:p>
            <a:pPr>
              <a:lnSpc>
                <a:spcPct val="110000"/>
              </a:lnSpc>
              <a:spcBef>
                <a:spcPts val="0"/>
              </a:spcBef>
              <a:spcAft>
                <a:spcPts val="600"/>
              </a:spcAft>
            </a:pPr>
            <a:r>
              <a:rPr lang="en-US" dirty="0"/>
              <a:t>VAWA Requirements</a:t>
            </a:r>
          </a:p>
          <a:p>
            <a:pPr lvl="1">
              <a:lnSpc>
                <a:spcPct val="110000"/>
              </a:lnSpc>
              <a:spcBef>
                <a:spcPts val="0"/>
              </a:spcBef>
              <a:spcAft>
                <a:spcPts val="600"/>
              </a:spcAft>
            </a:pPr>
            <a:r>
              <a:rPr lang="en-US" dirty="0">
                <a:cs typeface="Calibri"/>
              </a:rPr>
              <a:t>Provide a statement of the PHA’s goals, activities, objectives, policies, or programs that will enable the PHA to serve the needs of child and adult victims of domestic violence, dating violence, sexual assault, or stalking.</a:t>
            </a:r>
          </a:p>
          <a:p>
            <a:pPr lvl="1">
              <a:lnSpc>
                <a:spcPct val="110000"/>
              </a:lnSpc>
              <a:spcBef>
                <a:spcPts val="0"/>
              </a:spcBef>
              <a:spcAft>
                <a:spcPts val="600"/>
              </a:spcAft>
            </a:pPr>
            <a:r>
              <a:rPr lang="en-US" dirty="0">
                <a:cs typeface="Calibri"/>
              </a:rPr>
              <a:t>PHAs should describe in detail the activities, services, or programs that they offer to help survivors to obtain housing (i.e. Staff training on domestic violence, or designated employees to handle VAWA cases.) </a:t>
            </a:r>
          </a:p>
        </p:txBody>
      </p:sp>
      <p:sp>
        <p:nvSpPr>
          <p:cNvPr id="4" name="Date Placeholder 3">
            <a:extLst>
              <a:ext uri="{FF2B5EF4-FFF2-40B4-BE49-F238E27FC236}">
                <a16:creationId xmlns:a16="http://schemas.microsoft.com/office/drawing/2014/main" id="{348252B8-647A-4F84-BAC0-48B28C8E4BB3}"/>
              </a:ext>
            </a:extLst>
          </p:cNvPr>
          <p:cNvSpPr>
            <a:spLocks noGrp="1"/>
          </p:cNvSpPr>
          <p:nvPr>
            <p:ph type="dt" sz="half" idx="10"/>
          </p:nvPr>
        </p:nvSpPr>
        <p:spPr>
          <a:xfrm>
            <a:off x="628650" y="6356351"/>
            <a:ext cx="2057400" cy="365125"/>
          </a:xfrm>
        </p:spPr>
        <p:txBody>
          <a:bodyPr/>
          <a:lstStyle/>
          <a:p>
            <a:r>
              <a:rPr lang="en-US" dirty="0"/>
              <a:t>September 13, 2023</a:t>
            </a:r>
          </a:p>
        </p:txBody>
      </p:sp>
      <p:sp>
        <p:nvSpPr>
          <p:cNvPr id="5" name="Footer Placeholder 4">
            <a:extLst>
              <a:ext uri="{FF2B5EF4-FFF2-40B4-BE49-F238E27FC236}">
                <a16:creationId xmlns:a16="http://schemas.microsoft.com/office/drawing/2014/main" id="{918378F6-42A4-43C9-ABFC-61E3877DD690}"/>
              </a:ext>
            </a:extLst>
          </p:cNvPr>
          <p:cNvSpPr>
            <a:spLocks noGrp="1"/>
          </p:cNvSpPr>
          <p:nvPr>
            <p:ph type="ftr" sz="quarter" idx="11"/>
          </p:nvPr>
        </p:nvSpPr>
        <p:spPr>
          <a:xfrm>
            <a:off x="3028950" y="6356351"/>
            <a:ext cx="3086100" cy="365125"/>
          </a:xfrm>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8EA386D2-4D3C-4C35-9F84-3EC557ADEBF8}"/>
              </a:ext>
            </a:extLst>
          </p:cNvPr>
          <p:cNvSpPr>
            <a:spLocks noGrp="1"/>
          </p:cNvSpPr>
          <p:nvPr>
            <p:ph type="sldNum" sz="quarter" idx="12"/>
          </p:nvPr>
        </p:nvSpPr>
        <p:spPr>
          <a:xfrm>
            <a:off x="6457950" y="6356351"/>
            <a:ext cx="2057400" cy="365125"/>
          </a:xfrm>
        </p:spPr>
        <p:txBody>
          <a:bodyPr/>
          <a:lstStyle/>
          <a:p>
            <a:fld id="{5B225326-07C1-4D0E-ABC1-3CBC035C02D3}" type="slidenum">
              <a:rPr lang="en-US" smtClean="0"/>
              <a:t>38</a:t>
            </a:fld>
            <a:endParaRPr lang="en-US"/>
          </a:p>
        </p:txBody>
      </p:sp>
      <p:sp>
        <p:nvSpPr>
          <p:cNvPr id="7" name="TextBox 6">
            <a:extLst>
              <a:ext uri="{FF2B5EF4-FFF2-40B4-BE49-F238E27FC236}">
                <a16:creationId xmlns:a16="http://schemas.microsoft.com/office/drawing/2014/main" id="{9F829779-98F8-44AC-B106-5DB4CABEA7B2}"/>
              </a:ext>
            </a:extLst>
          </p:cNvPr>
          <p:cNvSpPr txBox="1"/>
          <p:nvPr/>
        </p:nvSpPr>
        <p:spPr>
          <a:xfrm>
            <a:off x="1257801" y="5277854"/>
            <a:ext cx="6849979" cy="646331"/>
          </a:xfrm>
          <a:prstGeom prst="rect">
            <a:avLst/>
          </a:prstGeom>
          <a:noFill/>
        </p:spPr>
        <p:txBody>
          <a:bodyPr wrap="square" rtlCol="0">
            <a:spAutoFit/>
          </a:bodyPr>
          <a:lstStyle/>
          <a:p>
            <a:r>
              <a:rPr lang="en-US" dirty="0"/>
              <a:t>VAWA Requirements: </a:t>
            </a:r>
            <a:r>
              <a:rPr lang="en-US" dirty="0">
                <a:hlinkClick r:id="rId3"/>
              </a:rPr>
              <a:t>VAWA Website</a:t>
            </a:r>
            <a:r>
              <a:rPr lang="en-US" dirty="0"/>
              <a:t>, </a:t>
            </a:r>
            <a:r>
              <a:rPr lang="en-US" dirty="0">
                <a:hlinkClick r:id="rId4"/>
              </a:rPr>
              <a:t>VAWA 2022</a:t>
            </a:r>
            <a:r>
              <a:rPr lang="en-US" dirty="0"/>
              <a:t>, </a:t>
            </a:r>
            <a:r>
              <a:rPr lang="en-US" dirty="0">
                <a:hlinkClick r:id="rId5"/>
              </a:rPr>
              <a:t>PIH Notice 2017-08 (HA)</a:t>
            </a:r>
            <a:r>
              <a:rPr lang="en-US" dirty="0"/>
              <a:t>, </a:t>
            </a:r>
            <a:r>
              <a:rPr lang="en-US" dirty="0">
                <a:hlinkClick r:id="rId6"/>
              </a:rPr>
              <a:t>HUD Exchange</a:t>
            </a:r>
            <a:r>
              <a:rPr lang="en-US" dirty="0"/>
              <a:t>, </a:t>
            </a:r>
            <a:r>
              <a:rPr lang="en-US" dirty="0">
                <a:hlinkClick r:id="rId7"/>
              </a:rPr>
              <a:t>24 CFR </a:t>
            </a:r>
            <a:r>
              <a:rPr lang="en-US" u="sng" dirty="0">
                <a:ea typeface="+mn-lt"/>
                <a:cs typeface="+mn-lt"/>
                <a:hlinkClick r:id="rId7"/>
              </a:rPr>
              <a:t>§</a:t>
            </a:r>
            <a:r>
              <a:rPr lang="en-US" dirty="0">
                <a:hlinkClick r:id="rId7"/>
              </a:rPr>
              <a:t>903.6(a)(3)</a:t>
            </a:r>
            <a:endParaRPr lang="en-US" dirty="0"/>
          </a:p>
        </p:txBody>
      </p:sp>
    </p:spTree>
    <p:extLst>
      <p:ext uri="{BB962C8B-B14F-4D97-AF65-F5344CB8AC3E}">
        <p14:creationId xmlns:p14="http://schemas.microsoft.com/office/powerpoint/2010/main" val="3223681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CD23-BF0F-B106-B79E-04C4B9CDDA45}"/>
              </a:ext>
            </a:extLst>
          </p:cNvPr>
          <p:cNvSpPr>
            <a:spLocks noGrp="1"/>
          </p:cNvSpPr>
          <p:nvPr>
            <p:ph type="title"/>
          </p:nvPr>
        </p:nvSpPr>
        <p:spPr>
          <a:xfrm>
            <a:off x="628650" y="903933"/>
            <a:ext cx="7886700" cy="799977"/>
          </a:xfrm>
        </p:spPr>
        <p:txBody>
          <a:bodyPr>
            <a:normAutofit fontScale="90000"/>
          </a:bodyPr>
          <a:lstStyle/>
          <a:p>
            <a:r>
              <a:rPr lang="fr-FR" sz="4200" b="1" dirty="0"/>
              <a:t>50075-5Y B.4: VAWA </a:t>
            </a:r>
            <a:r>
              <a:rPr lang="fr-FR" sz="3600" b="1" dirty="0"/>
              <a:t>- PHA Plan Example (NPHA)</a:t>
            </a:r>
            <a:endParaRPr lang="en-US" sz="3600" b="1" dirty="0"/>
          </a:p>
        </p:txBody>
      </p:sp>
      <p:pic>
        <p:nvPicPr>
          <p:cNvPr id="7" name="Content Placeholder 6">
            <a:extLst>
              <a:ext uri="{FF2B5EF4-FFF2-40B4-BE49-F238E27FC236}">
                <a16:creationId xmlns:a16="http://schemas.microsoft.com/office/drawing/2014/main" id="{B7E3DD0E-4C73-C39D-C5CD-2239F3B3A26F}"/>
              </a:ext>
            </a:extLst>
          </p:cNvPr>
          <p:cNvPicPr>
            <a:picLocks noGrp="1" noChangeAspect="1"/>
          </p:cNvPicPr>
          <p:nvPr>
            <p:ph idx="1"/>
          </p:nvPr>
        </p:nvPicPr>
        <p:blipFill>
          <a:blip r:embed="rId3"/>
          <a:stretch>
            <a:fillRect/>
          </a:stretch>
        </p:blipFill>
        <p:spPr>
          <a:xfrm>
            <a:off x="628650" y="2306843"/>
            <a:ext cx="7886700" cy="3105568"/>
          </a:xfrm>
        </p:spPr>
      </p:pic>
      <p:sp>
        <p:nvSpPr>
          <p:cNvPr id="3" name="Date Placeholder 3">
            <a:extLst>
              <a:ext uri="{FF2B5EF4-FFF2-40B4-BE49-F238E27FC236}">
                <a16:creationId xmlns:a16="http://schemas.microsoft.com/office/drawing/2014/main" id="{CC27D639-1415-20BB-3313-6C1885D9BAA9}"/>
              </a:ext>
            </a:extLst>
          </p:cNvPr>
          <p:cNvSpPr>
            <a:spLocks noGrp="1"/>
          </p:cNvSpPr>
          <p:nvPr>
            <p:ph type="dt" sz="half" idx="10"/>
          </p:nvPr>
        </p:nvSpPr>
        <p:spPr>
          <a:xfrm>
            <a:off x="628650" y="6356351"/>
            <a:ext cx="2057400" cy="365125"/>
          </a:xfrm>
        </p:spPr>
        <p:txBody>
          <a:bodyPr/>
          <a:lstStyle/>
          <a:p>
            <a:r>
              <a:rPr lang="en-US" dirty="0"/>
              <a:t>September 13, 2023</a:t>
            </a:r>
          </a:p>
        </p:txBody>
      </p:sp>
      <p:sp>
        <p:nvSpPr>
          <p:cNvPr id="4" name="Footer Placeholder 4">
            <a:extLst>
              <a:ext uri="{FF2B5EF4-FFF2-40B4-BE49-F238E27FC236}">
                <a16:creationId xmlns:a16="http://schemas.microsoft.com/office/drawing/2014/main" id="{F7AC9EDD-730E-4548-78C4-F8BC87204F0E}"/>
              </a:ext>
            </a:extLst>
          </p:cNvPr>
          <p:cNvSpPr>
            <a:spLocks noGrp="1"/>
          </p:cNvSpPr>
          <p:nvPr>
            <p:ph type="ftr" sz="quarter" idx="11"/>
          </p:nvPr>
        </p:nvSpPr>
        <p:spPr>
          <a:xfrm>
            <a:off x="3038168" y="6410632"/>
            <a:ext cx="3076882" cy="310844"/>
          </a:xfrm>
        </p:spPr>
        <p:txBody>
          <a:bodyPr/>
          <a:lstStyle/>
          <a:p>
            <a:r>
              <a:rPr lang="en-US" dirty="0"/>
              <a:t>Omaha FO PHA PLAN TRAINING</a:t>
            </a:r>
          </a:p>
        </p:txBody>
      </p:sp>
      <p:sp>
        <p:nvSpPr>
          <p:cNvPr id="5" name="Slide Number Placeholder 5">
            <a:extLst>
              <a:ext uri="{FF2B5EF4-FFF2-40B4-BE49-F238E27FC236}">
                <a16:creationId xmlns:a16="http://schemas.microsoft.com/office/drawing/2014/main" id="{2A30D901-332C-8B3D-BFCB-B4BF70368325}"/>
              </a:ext>
            </a:extLst>
          </p:cNvPr>
          <p:cNvSpPr>
            <a:spLocks noGrp="1"/>
          </p:cNvSpPr>
          <p:nvPr>
            <p:ph type="sldNum" sz="quarter" idx="12"/>
          </p:nvPr>
        </p:nvSpPr>
        <p:spPr>
          <a:xfrm>
            <a:off x="6457950" y="6356351"/>
            <a:ext cx="2057400" cy="365125"/>
          </a:xfrm>
        </p:spPr>
        <p:txBody>
          <a:bodyPr/>
          <a:lstStyle/>
          <a:p>
            <a:fld id="{5B225326-07C1-4D0E-ABC1-3CBC035C02D3}" type="slidenum">
              <a:rPr lang="en-US" smtClean="0"/>
              <a:t>39</a:t>
            </a:fld>
            <a:endParaRPr lang="en-US" dirty="0"/>
          </a:p>
        </p:txBody>
      </p:sp>
    </p:spTree>
    <p:extLst>
      <p:ext uri="{BB962C8B-B14F-4D97-AF65-F5344CB8AC3E}">
        <p14:creationId xmlns:p14="http://schemas.microsoft.com/office/powerpoint/2010/main" val="47588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D387-2316-46BB-A780-1B5623EA3908}"/>
              </a:ext>
            </a:extLst>
          </p:cNvPr>
          <p:cNvSpPr>
            <a:spLocks noGrp="1"/>
          </p:cNvSpPr>
          <p:nvPr>
            <p:ph type="title"/>
          </p:nvPr>
        </p:nvSpPr>
        <p:spPr/>
        <p:txBody>
          <a:bodyPr>
            <a:normAutofit/>
          </a:bodyPr>
          <a:lstStyle/>
          <a:p>
            <a:r>
              <a:rPr lang="en-US" sz="3800" b="1" dirty="0"/>
              <a:t>PHA Plan Overview</a:t>
            </a:r>
          </a:p>
        </p:txBody>
      </p:sp>
      <p:graphicFrame>
        <p:nvGraphicFramePr>
          <p:cNvPr id="7" name="Content Placeholder 6">
            <a:extLst>
              <a:ext uri="{FF2B5EF4-FFF2-40B4-BE49-F238E27FC236}">
                <a16:creationId xmlns:a16="http://schemas.microsoft.com/office/drawing/2014/main" id="{E951721B-1560-4C1C-B4B8-B572D91E3CE9}"/>
              </a:ext>
            </a:extLst>
          </p:cNvPr>
          <p:cNvGraphicFramePr>
            <a:graphicFrameLocks noGrp="1"/>
          </p:cNvGraphicFramePr>
          <p:nvPr>
            <p:ph idx="1"/>
            <p:extLst>
              <p:ext uri="{D42A27DB-BD31-4B8C-83A1-F6EECF244321}">
                <p14:modId xmlns:p14="http://schemas.microsoft.com/office/powerpoint/2010/main" val="1374150345"/>
              </p:ext>
            </p:extLst>
          </p:nvPr>
        </p:nvGraphicFramePr>
        <p:xfrm>
          <a:off x="628650" y="1573161"/>
          <a:ext cx="7886700" cy="4603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C4499CE2-ACD1-4BF6-B217-169AE84BD390}"/>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DA2C0EC6-B061-4BE5-B2A0-6E9C9AAE909A}"/>
              </a:ext>
            </a:extLst>
          </p:cNvPr>
          <p:cNvSpPr>
            <a:spLocks noGrp="1"/>
          </p:cNvSpPr>
          <p:nvPr>
            <p:ph type="ftr" sz="quarter" idx="11"/>
          </p:nvPr>
        </p:nvSpPr>
        <p:spPr>
          <a:xfrm>
            <a:off x="3038168" y="6410632"/>
            <a:ext cx="3076882" cy="310844"/>
          </a:xfrm>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88B5C170-4BC7-4EA1-AC26-041F191DC14F}"/>
              </a:ext>
            </a:extLst>
          </p:cNvPr>
          <p:cNvSpPr>
            <a:spLocks noGrp="1"/>
          </p:cNvSpPr>
          <p:nvPr>
            <p:ph type="sldNum" sz="quarter" idx="12"/>
          </p:nvPr>
        </p:nvSpPr>
        <p:spPr/>
        <p:txBody>
          <a:bodyPr/>
          <a:lstStyle/>
          <a:p>
            <a:fld id="{5B225326-07C1-4D0E-ABC1-3CBC035C02D3}" type="slidenum">
              <a:rPr lang="en-US" smtClean="0"/>
              <a:t>4</a:t>
            </a:fld>
            <a:endParaRPr lang="en-US"/>
          </a:p>
        </p:txBody>
      </p:sp>
    </p:spTree>
    <p:extLst>
      <p:ext uri="{BB962C8B-B14F-4D97-AF65-F5344CB8AC3E}">
        <p14:creationId xmlns:p14="http://schemas.microsoft.com/office/powerpoint/2010/main" val="4291628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DDC2E-5B88-42F4-A0F8-8D96A147C5AA}"/>
              </a:ext>
            </a:extLst>
          </p:cNvPr>
          <p:cNvSpPr>
            <a:spLocks noGrp="1"/>
          </p:cNvSpPr>
          <p:nvPr>
            <p:ph type="title"/>
          </p:nvPr>
        </p:nvSpPr>
        <p:spPr/>
        <p:txBody>
          <a:bodyPr>
            <a:normAutofit/>
          </a:bodyPr>
          <a:lstStyle/>
          <a:p>
            <a:r>
              <a:rPr lang="en-US" sz="3800" b="1" dirty="0"/>
              <a:t>Form 50075-5Y – Section C</a:t>
            </a:r>
            <a:endParaRPr lang="en-US" sz="3800" b="1" dirty="0">
              <a:cs typeface="Calibri Light"/>
            </a:endParaRPr>
          </a:p>
        </p:txBody>
      </p:sp>
      <p:sp>
        <p:nvSpPr>
          <p:cNvPr id="3" name="Content Placeholder 2">
            <a:extLst>
              <a:ext uri="{FF2B5EF4-FFF2-40B4-BE49-F238E27FC236}">
                <a16:creationId xmlns:a16="http://schemas.microsoft.com/office/drawing/2014/main" id="{C88D4D18-E9DB-4D8C-984B-EAFCE92C6879}"/>
              </a:ext>
            </a:extLst>
          </p:cNvPr>
          <p:cNvSpPr>
            <a:spLocks noGrp="1"/>
          </p:cNvSpPr>
          <p:nvPr>
            <p:ph idx="1"/>
          </p:nvPr>
        </p:nvSpPr>
        <p:spPr/>
        <p:txBody>
          <a:bodyPr vert="horz" lIns="91440" tIns="45720" rIns="91440" bIns="45720" rtlCol="0" anchor="t">
            <a:normAutofit/>
          </a:bodyPr>
          <a:lstStyle/>
          <a:p>
            <a:endParaRPr lang="en-US" dirty="0">
              <a:cs typeface="Calibri" panose="020F0502020204030204"/>
            </a:endParaRPr>
          </a:p>
          <a:p>
            <a:pPr marL="0" indent="0">
              <a:buNone/>
            </a:pPr>
            <a:endParaRPr lang="en-US" dirty="0">
              <a:cs typeface="Calibri" panose="020F0502020204030204"/>
            </a:endParaRPr>
          </a:p>
        </p:txBody>
      </p:sp>
      <p:sp>
        <p:nvSpPr>
          <p:cNvPr id="4" name="Date Placeholder 3">
            <a:extLst>
              <a:ext uri="{FF2B5EF4-FFF2-40B4-BE49-F238E27FC236}">
                <a16:creationId xmlns:a16="http://schemas.microsoft.com/office/drawing/2014/main" id="{3C4AA3FB-6871-4718-8016-21DD3F10267D}"/>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EE98052F-C214-4DFA-B328-9F64B74BE593}"/>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B99AE530-5D0B-4909-8F68-A82ED0CE788F}"/>
              </a:ext>
            </a:extLst>
          </p:cNvPr>
          <p:cNvSpPr>
            <a:spLocks noGrp="1"/>
          </p:cNvSpPr>
          <p:nvPr>
            <p:ph type="sldNum" sz="quarter" idx="12"/>
          </p:nvPr>
        </p:nvSpPr>
        <p:spPr/>
        <p:txBody>
          <a:bodyPr/>
          <a:lstStyle/>
          <a:p>
            <a:fld id="{5B225326-07C1-4D0E-ABC1-3CBC035C02D3}" type="slidenum">
              <a:rPr lang="en-US" smtClean="0"/>
              <a:t>40</a:t>
            </a:fld>
            <a:endParaRPr lang="en-US"/>
          </a:p>
        </p:txBody>
      </p:sp>
      <p:pic>
        <p:nvPicPr>
          <p:cNvPr id="10" name="Picture 9">
            <a:extLst>
              <a:ext uri="{FF2B5EF4-FFF2-40B4-BE49-F238E27FC236}">
                <a16:creationId xmlns:a16="http://schemas.microsoft.com/office/drawing/2014/main" id="{C9714C05-6B8E-EAFE-0234-2B46A2189084}"/>
              </a:ext>
            </a:extLst>
          </p:cNvPr>
          <p:cNvPicPr>
            <a:picLocks noChangeAspect="1"/>
          </p:cNvPicPr>
          <p:nvPr/>
        </p:nvPicPr>
        <p:blipFill>
          <a:blip r:embed="rId3"/>
          <a:stretch>
            <a:fillRect/>
          </a:stretch>
        </p:blipFill>
        <p:spPr>
          <a:xfrm>
            <a:off x="1218909" y="1870077"/>
            <a:ext cx="6706181" cy="4138019"/>
          </a:xfrm>
          <a:prstGeom prst="rect">
            <a:avLst/>
          </a:prstGeom>
        </p:spPr>
      </p:pic>
    </p:spTree>
    <p:extLst>
      <p:ext uri="{BB962C8B-B14F-4D97-AF65-F5344CB8AC3E}">
        <p14:creationId xmlns:p14="http://schemas.microsoft.com/office/powerpoint/2010/main" val="1763654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BA190-31F1-4FA7-903E-0607E86BDE6B}"/>
              </a:ext>
            </a:extLst>
          </p:cNvPr>
          <p:cNvSpPr>
            <a:spLocks noGrp="1"/>
          </p:cNvSpPr>
          <p:nvPr>
            <p:ph type="title"/>
          </p:nvPr>
        </p:nvSpPr>
        <p:spPr>
          <a:xfrm>
            <a:off x="625980" y="759695"/>
            <a:ext cx="8237606" cy="1195613"/>
          </a:xfrm>
        </p:spPr>
        <p:txBody>
          <a:bodyPr>
            <a:normAutofit fontScale="90000"/>
          </a:bodyPr>
          <a:lstStyle/>
          <a:p>
            <a:br>
              <a:rPr lang="en-US" dirty="0">
                <a:cs typeface="Calibri Light"/>
              </a:rPr>
            </a:br>
            <a:r>
              <a:rPr lang="en-US" sz="4200" b="1" dirty="0">
                <a:cs typeface="Calibri Light"/>
              </a:rPr>
              <a:t>50075-5Y C.1: Significant Amendment or Modification</a:t>
            </a:r>
            <a:br>
              <a:rPr lang="en-US" sz="3300" dirty="0">
                <a:cs typeface="Calibri Light"/>
              </a:rPr>
            </a:br>
            <a:endParaRPr lang="en-US" sz="3300" dirty="0"/>
          </a:p>
        </p:txBody>
      </p:sp>
      <p:sp>
        <p:nvSpPr>
          <p:cNvPr id="3" name="Content Placeholder 2">
            <a:extLst>
              <a:ext uri="{FF2B5EF4-FFF2-40B4-BE49-F238E27FC236}">
                <a16:creationId xmlns:a16="http://schemas.microsoft.com/office/drawing/2014/main" id="{67801ABA-318C-4A75-A8DD-7003328160D0}"/>
              </a:ext>
            </a:extLst>
          </p:cNvPr>
          <p:cNvSpPr>
            <a:spLocks noGrp="1"/>
          </p:cNvSpPr>
          <p:nvPr>
            <p:ph idx="1"/>
          </p:nvPr>
        </p:nvSpPr>
        <p:spPr>
          <a:xfrm>
            <a:off x="625427" y="1955308"/>
            <a:ext cx="8237606" cy="4401043"/>
          </a:xfrm>
        </p:spPr>
        <p:txBody>
          <a:bodyPr>
            <a:normAutofit fontScale="62500" lnSpcReduction="20000"/>
          </a:bodyPr>
          <a:lstStyle/>
          <a:p>
            <a:pPr>
              <a:lnSpc>
                <a:spcPct val="120000"/>
              </a:lnSpc>
              <a:spcBef>
                <a:spcPts val="0"/>
              </a:spcBef>
              <a:spcAft>
                <a:spcPts val="600"/>
              </a:spcAft>
            </a:pPr>
            <a:r>
              <a:rPr lang="en-US" sz="3300" dirty="0"/>
              <a:t>After submission of the 5-year plan, a PHA may amend or modify any policy, rule, regulation or other aspect of the plan. If determined to be a significant amendment or modification the following is required: </a:t>
            </a:r>
          </a:p>
          <a:p>
            <a:pPr lvl="1">
              <a:lnSpc>
                <a:spcPct val="120000"/>
              </a:lnSpc>
              <a:spcBef>
                <a:spcPts val="0"/>
              </a:spcBef>
              <a:spcAft>
                <a:spcPts val="600"/>
              </a:spcAft>
            </a:pPr>
            <a:r>
              <a:rPr lang="en-US" sz="2900" dirty="0"/>
              <a:t>Plan must Include criteria for significant amendment/modification</a:t>
            </a:r>
          </a:p>
          <a:p>
            <a:pPr lvl="2">
              <a:lnSpc>
                <a:spcPct val="120000"/>
              </a:lnSpc>
              <a:spcBef>
                <a:spcPts val="0"/>
              </a:spcBef>
              <a:spcAft>
                <a:spcPts val="600"/>
              </a:spcAft>
            </a:pPr>
            <a:r>
              <a:rPr lang="en-US" dirty="0"/>
              <a:t>HUD has afforded PHAs local discretion in defining the terms significant amendment or modification </a:t>
            </a:r>
            <a:endParaRPr lang="en-US" sz="2500" dirty="0"/>
          </a:p>
          <a:p>
            <a:pPr lvl="1">
              <a:lnSpc>
                <a:spcPct val="120000"/>
              </a:lnSpc>
              <a:spcBef>
                <a:spcPts val="0"/>
              </a:spcBef>
              <a:spcAft>
                <a:spcPts val="600"/>
              </a:spcAft>
            </a:pPr>
            <a:r>
              <a:rPr lang="en-US" sz="2900" dirty="0"/>
              <a:t>Any significant amendment or modification is subject to the same requirements as the original PHA Plan (including time frames). </a:t>
            </a:r>
          </a:p>
          <a:p>
            <a:pPr lvl="1">
              <a:lnSpc>
                <a:spcPct val="120000"/>
              </a:lnSpc>
              <a:spcBef>
                <a:spcPts val="0"/>
              </a:spcBef>
              <a:spcAft>
                <a:spcPts val="600"/>
              </a:spcAft>
            </a:pPr>
            <a:r>
              <a:rPr lang="en-US" sz="2900" dirty="0"/>
              <a:t>Requirements are to:</a:t>
            </a:r>
          </a:p>
          <a:p>
            <a:pPr marL="1147763" lvl="2" indent="-354013">
              <a:lnSpc>
                <a:spcPct val="120000"/>
              </a:lnSpc>
              <a:spcBef>
                <a:spcPts val="0"/>
              </a:spcBef>
              <a:spcAft>
                <a:spcPts val="600"/>
              </a:spcAft>
              <a:buFont typeface="Wingdings" panose="05000000000000000000" pitchFamily="2" charset="2"/>
              <a:buChar char="ü"/>
            </a:pPr>
            <a:r>
              <a:rPr lang="en-US" sz="2300" dirty="0"/>
              <a:t>Consult the RAB</a:t>
            </a:r>
          </a:p>
          <a:p>
            <a:pPr marL="1147763" lvl="2" indent="-354013">
              <a:lnSpc>
                <a:spcPct val="120000"/>
              </a:lnSpc>
              <a:spcBef>
                <a:spcPts val="0"/>
              </a:spcBef>
              <a:spcAft>
                <a:spcPts val="600"/>
              </a:spcAft>
              <a:buFont typeface="Wingdings" panose="05000000000000000000" pitchFamily="2" charset="2"/>
              <a:buChar char="ü"/>
            </a:pPr>
            <a:r>
              <a:rPr lang="en-US" sz="2300" dirty="0"/>
              <a:t>Be Consistent with the Consolidated Plan</a:t>
            </a:r>
          </a:p>
          <a:p>
            <a:pPr marL="1147763" lvl="2" indent="-354013">
              <a:lnSpc>
                <a:spcPct val="120000"/>
              </a:lnSpc>
              <a:spcBef>
                <a:spcPts val="0"/>
              </a:spcBef>
              <a:spcAft>
                <a:spcPts val="600"/>
              </a:spcAft>
              <a:buFont typeface="Wingdings" panose="05000000000000000000" pitchFamily="2" charset="2"/>
              <a:buChar char="ü"/>
            </a:pPr>
            <a:r>
              <a:rPr lang="en-US" sz="2300" dirty="0"/>
              <a:t>Hold a Public 45-day Review </a:t>
            </a:r>
          </a:p>
          <a:p>
            <a:pPr marL="1147763" lvl="2" indent="-354013">
              <a:lnSpc>
                <a:spcPct val="120000"/>
              </a:lnSpc>
              <a:spcBef>
                <a:spcPts val="0"/>
              </a:spcBef>
              <a:spcAft>
                <a:spcPts val="600"/>
              </a:spcAft>
              <a:buFont typeface="Wingdings" panose="05000000000000000000" pitchFamily="2" charset="2"/>
              <a:buChar char="ü"/>
            </a:pPr>
            <a:r>
              <a:rPr lang="en-US" sz="2300" dirty="0"/>
              <a:t>Obtain Board Approval in a Public Meeting.</a:t>
            </a:r>
          </a:p>
          <a:p>
            <a:pPr marL="1147763" lvl="2" indent="-354013">
              <a:lnSpc>
                <a:spcPct val="120000"/>
              </a:lnSpc>
              <a:spcBef>
                <a:spcPts val="0"/>
              </a:spcBef>
              <a:spcAft>
                <a:spcPts val="600"/>
              </a:spcAft>
              <a:buFont typeface="Wingdings" panose="05000000000000000000" pitchFamily="2" charset="2"/>
              <a:buChar char="ü"/>
            </a:pPr>
            <a:r>
              <a:rPr lang="en-US" sz="2300" dirty="0"/>
              <a:t>Submit to HUD for Approval</a:t>
            </a:r>
          </a:p>
        </p:txBody>
      </p:sp>
      <p:sp>
        <p:nvSpPr>
          <p:cNvPr id="4" name="Date Placeholder 3">
            <a:extLst>
              <a:ext uri="{FF2B5EF4-FFF2-40B4-BE49-F238E27FC236}">
                <a16:creationId xmlns:a16="http://schemas.microsoft.com/office/drawing/2014/main" id="{9D406AA8-E70C-4227-B432-0E4725610E1B}"/>
              </a:ext>
            </a:extLst>
          </p:cNvPr>
          <p:cNvSpPr>
            <a:spLocks noGrp="1"/>
          </p:cNvSpPr>
          <p:nvPr>
            <p:ph type="dt" sz="half" idx="10"/>
          </p:nvPr>
        </p:nvSpPr>
        <p:spPr>
          <a:xfrm>
            <a:off x="628650" y="6356351"/>
            <a:ext cx="2057400" cy="365125"/>
          </a:xfrm>
        </p:spPr>
        <p:txBody>
          <a:bodyPr/>
          <a:lstStyle/>
          <a:p>
            <a:r>
              <a:rPr lang="en-US" dirty="0"/>
              <a:t>September 13, 2023</a:t>
            </a:r>
          </a:p>
        </p:txBody>
      </p:sp>
      <p:sp>
        <p:nvSpPr>
          <p:cNvPr id="5" name="Footer Placeholder 4">
            <a:extLst>
              <a:ext uri="{FF2B5EF4-FFF2-40B4-BE49-F238E27FC236}">
                <a16:creationId xmlns:a16="http://schemas.microsoft.com/office/drawing/2014/main" id="{3031F893-2646-484F-9987-A8F5BC58331A}"/>
              </a:ext>
            </a:extLst>
          </p:cNvPr>
          <p:cNvSpPr>
            <a:spLocks noGrp="1"/>
          </p:cNvSpPr>
          <p:nvPr>
            <p:ph type="ftr" sz="quarter" idx="11"/>
          </p:nvPr>
        </p:nvSpPr>
        <p:spPr>
          <a:xfrm>
            <a:off x="3028950" y="6356351"/>
            <a:ext cx="3086100" cy="365125"/>
          </a:xfrm>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C8B1A194-5EA4-4DAA-AB0A-17AD6C1E3F1E}"/>
              </a:ext>
            </a:extLst>
          </p:cNvPr>
          <p:cNvSpPr>
            <a:spLocks noGrp="1"/>
          </p:cNvSpPr>
          <p:nvPr>
            <p:ph type="sldNum" sz="quarter" idx="12"/>
          </p:nvPr>
        </p:nvSpPr>
        <p:spPr>
          <a:xfrm>
            <a:off x="6457950" y="6356351"/>
            <a:ext cx="2057400" cy="365125"/>
          </a:xfrm>
        </p:spPr>
        <p:txBody>
          <a:bodyPr/>
          <a:lstStyle/>
          <a:p>
            <a:fld id="{5B225326-07C1-4D0E-ABC1-3CBC035C02D3}" type="slidenum">
              <a:rPr lang="en-US" smtClean="0"/>
              <a:t>41</a:t>
            </a:fld>
            <a:endParaRPr lang="en-US"/>
          </a:p>
        </p:txBody>
      </p:sp>
    </p:spTree>
    <p:extLst>
      <p:ext uri="{BB962C8B-B14F-4D97-AF65-F5344CB8AC3E}">
        <p14:creationId xmlns:p14="http://schemas.microsoft.com/office/powerpoint/2010/main" val="253502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BA190-31F1-4FA7-903E-0607E86BDE6B}"/>
              </a:ext>
            </a:extLst>
          </p:cNvPr>
          <p:cNvSpPr>
            <a:spLocks noGrp="1"/>
          </p:cNvSpPr>
          <p:nvPr>
            <p:ph type="title"/>
          </p:nvPr>
        </p:nvSpPr>
        <p:spPr>
          <a:xfrm>
            <a:off x="628650" y="766932"/>
            <a:ext cx="8033570" cy="1000374"/>
          </a:xfrm>
        </p:spPr>
        <p:txBody>
          <a:bodyPr>
            <a:normAutofit fontScale="90000"/>
          </a:bodyPr>
          <a:lstStyle/>
          <a:p>
            <a:br>
              <a:rPr lang="en-US" dirty="0">
                <a:cs typeface="Calibri Light"/>
              </a:rPr>
            </a:br>
            <a:r>
              <a:rPr lang="en-US" sz="4200" b="1" dirty="0">
                <a:cs typeface="Calibri Light"/>
              </a:rPr>
              <a:t>50075-5Y C.1: Significant Amendment or Modification – Examples</a:t>
            </a:r>
            <a:br>
              <a:rPr lang="en-US" sz="3300" dirty="0">
                <a:cs typeface="Calibri Light"/>
              </a:rPr>
            </a:br>
            <a:endParaRPr lang="en-US" sz="3300" dirty="0"/>
          </a:p>
        </p:txBody>
      </p:sp>
      <p:sp>
        <p:nvSpPr>
          <p:cNvPr id="3" name="Content Placeholder 2">
            <a:extLst>
              <a:ext uri="{FF2B5EF4-FFF2-40B4-BE49-F238E27FC236}">
                <a16:creationId xmlns:a16="http://schemas.microsoft.com/office/drawing/2014/main" id="{67801ABA-318C-4A75-A8DD-7003328160D0}"/>
              </a:ext>
            </a:extLst>
          </p:cNvPr>
          <p:cNvSpPr>
            <a:spLocks noGrp="1"/>
          </p:cNvSpPr>
          <p:nvPr>
            <p:ph idx="1"/>
          </p:nvPr>
        </p:nvSpPr>
        <p:spPr>
          <a:xfrm>
            <a:off x="581728" y="1986116"/>
            <a:ext cx="7933622" cy="3104579"/>
          </a:xfrm>
        </p:spPr>
        <p:txBody>
          <a:bodyPr>
            <a:normAutofit fontScale="92500" lnSpcReduction="10000"/>
          </a:bodyPr>
          <a:lstStyle/>
          <a:p>
            <a:pPr>
              <a:lnSpc>
                <a:spcPct val="100000"/>
              </a:lnSpc>
              <a:spcBef>
                <a:spcPts val="0"/>
              </a:spcBef>
              <a:spcAft>
                <a:spcPts val="600"/>
              </a:spcAft>
            </a:pPr>
            <a:r>
              <a:rPr lang="en-US" sz="2600" dirty="0"/>
              <a:t>Target population served shifts</a:t>
            </a:r>
          </a:p>
          <a:p>
            <a:pPr>
              <a:lnSpc>
                <a:spcPct val="100000"/>
              </a:lnSpc>
              <a:spcBef>
                <a:spcPts val="0"/>
              </a:spcBef>
              <a:spcAft>
                <a:spcPts val="600"/>
              </a:spcAft>
            </a:pPr>
            <a:r>
              <a:rPr lang="en-US" sz="2600" dirty="0"/>
              <a:t>Mission statement revisions</a:t>
            </a:r>
          </a:p>
          <a:p>
            <a:pPr>
              <a:lnSpc>
                <a:spcPct val="100000"/>
              </a:lnSpc>
              <a:spcBef>
                <a:spcPts val="0"/>
              </a:spcBef>
              <a:spcAft>
                <a:spcPts val="600"/>
              </a:spcAft>
            </a:pPr>
            <a:r>
              <a:rPr lang="en-US" sz="2600" dirty="0"/>
              <a:t>Strategic goals cannot be met due to circumstances that impact/prevent implementation of activities identified in PHA Plan</a:t>
            </a:r>
          </a:p>
          <a:p>
            <a:pPr>
              <a:lnSpc>
                <a:spcPct val="100000"/>
              </a:lnSpc>
              <a:spcBef>
                <a:spcPts val="0"/>
              </a:spcBef>
              <a:spcAft>
                <a:spcPts val="600"/>
              </a:spcAft>
            </a:pPr>
            <a:r>
              <a:rPr lang="en-US" sz="2600" dirty="0"/>
              <a:t>Changes to waiting list, admissions policies</a:t>
            </a:r>
          </a:p>
          <a:p>
            <a:pPr>
              <a:lnSpc>
                <a:spcPct val="120000"/>
              </a:lnSpc>
              <a:spcBef>
                <a:spcPts val="0"/>
              </a:spcBef>
              <a:spcAft>
                <a:spcPts val="600"/>
              </a:spcAft>
            </a:pPr>
            <a:r>
              <a:rPr lang="en-US" sz="2600" dirty="0"/>
              <a:t>Repositioning Actions</a:t>
            </a:r>
            <a:endParaRPr lang="en-US" sz="2700" dirty="0"/>
          </a:p>
          <a:p>
            <a:pPr>
              <a:lnSpc>
                <a:spcPct val="120000"/>
              </a:lnSpc>
              <a:spcBef>
                <a:spcPts val="0"/>
              </a:spcBef>
              <a:spcAft>
                <a:spcPts val="600"/>
              </a:spcAft>
            </a:pPr>
            <a:endParaRPr lang="en-US" sz="2700" dirty="0"/>
          </a:p>
        </p:txBody>
      </p:sp>
      <p:sp>
        <p:nvSpPr>
          <p:cNvPr id="4" name="Date Placeholder 3">
            <a:extLst>
              <a:ext uri="{FF2B5EF4-FFF2-40B4-BE49-F238E27FC236}">
                <a16:creationId xmlns:a16="http://schemas.microsoft.com/office/drawing/2014/main" id="{9D406AA8-E70C-4227-B432-0E4725610E1B}"/>
              </a:ext>
            </a:extLst>
          </p:cNvPr>
          <p:cNvSpPr>
            <a:spLocks noGrp="1"/>
          </p:cNvSpPr>
          <p:nvPr>
            <p:ph type="dt" sz="half" idx="10"/>
          </p:nvPr>
        </p:nvSpPr>
        <p:spPr>
          <a:xfrm>
            <a:off x="628650" y="6356351"/>
            <a:ext cx="2057400" cy="365125"/>
          </a:xfrm>
        </p:spPr>
        <p:txBody>
          <a:bodyPr/>
          <a:lstStyle/>
          <a:p>
            <a:r>
              <a:rPr lang="en-US" dirty="0"/>
              <a:t>September 13, 2023</a:t>
            </a:r>
          </a:p>
        </p:txBody>
      </p:sp>
      <p:sp>
        <p:nvSpPr>
          <p:cNvPr id="5" name="Footer Placeholder 4">
            <a:extLst>
              <a:ext uri="{FF2B5EF4-FFF2-40B4-BE49-F238E27FC236}">
                <a16:creationId xmlns:a16="http://schemas.microsoft.com/office/drawing/2014/main" id="{3031F893-2646-484F-9987-A8F5BC58331A}"/>
              </a:ext>
            </a:extLst>
          </p:cNvPr>
          <p:cNvSpPr>
            <a:spLocks noGrp="1"/>
          </p:cNvSpPr>
          <p:nvPr>
            <p:ph type="ftr" sz="quarter" idx="11"/>
          </p:nvPr>
        </p:nvSpPr>
        <p:spPr>
          <a:xfrm>
            <a:off x="3028950" y="6356351"/>
            <a:ext cx="3086100" cy="365125"/>
          </a:xfrm>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C8B1A194-5EA4-4DAA-AB0A-17AD6C1E3F1E}"/>
              </a:ext>
            </a:extLst>
          </p:cNvPr>
          <p:cNvSpPr>
            <a:spLocks noGrp="1"/>
          </p:cNvSpPr>
          <p:nvPr>
            <p:ph type="sldNum" sz="quarter" idx="12"/>
          </p:nvPr>
        </p:nvSpPr>
        <p:spPr>
          <a:xfrm>
            <a:off x="6457950" y="6356351"/>
            <a:ext cx="2057400" cy="365125"/>
          </a:xfrm>
        </p:spPr>
        <p:txBody>
          <a:bodyPr/>
          <a:lstStyle/>
          <a:p>
            <a:fld id="{5B225326-07C1-4D0E-ABC1-3CBC035C02D3}" type="slidenum">
              <a:rPr lang="en-US" smtClean="0"/>
              <a:t>42</a:t>
            </a:fld>
            <a:endParaRPr lang="en-US"/>
          </a:p>
        </p:txBody>
      </p:sp>
      <p:pic>
        <p:nvPicPr>
          <p:cNvPr id="8" name="Picture 7">
            <a:extLst>
              <a:ext uri="{FF2B5EF4-FFF2-40B4-BE49-F238E27FC236}">
                <a16:creationId xmlns:a16="http://schemas.microsoft.com/office/drawing/2014/main" id="{508B12D8-65A9-6A34-EB87-BAE383FE87AD}"/>
              </a:ext>
            </a:extLst>
          </p:cNvPr>
          <p:cNvPicPr>
            <a:picLocks noChangeAspect="1"/>
          </p:cNvPicPr>
          <p:nvPr/>
        </p:nvPicPr>
        <p:blipFill>
          <a:blip r:embed="rId3"/>
          <a:stretch>
            <a:fillRect/>
          </a:stretch>
        </p:blipFill>
        <p:spPr>
          <a:xfrm>
            <a:off x="5241209" y="4492873"/>
            <a:ext cx="2752418" cy="1487352"/>
          </a:xfrm>
          <a:prstGeom prst="rect">
            <a:avLst/>
          </a:prstGeom>
        </p:spPr>
      </p:pic>
    </p:spTree>
    <p:extLst>
      <p:ext uri="{BB962C8B-B14F-4D97-AF65-F5344CB8AC3E}">
        <p14:creationId xmlns:p14="http://schemas.microsoft.com/office/powerpoint/2010/main" val="1870234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CD23-BF0F-B106-B79E-04C4B9CDDA45}"/>
              </a:ext>
            </a:extLst>
          </p:cNvPr>
          <p:cNvSpPr>
            <a:spLocks noGrp="1"/>
          </p:cNvSpPr>
          <p:nvPr>
            <p:ph type="title"/>
          </p:nvPr>
        </p:nvSpPr>
        <p:spPr>
          <a:xfrm>
            <a:off x="628650" y="823340"/>
            <a:ext cx="7886700" cy="799977"/>
          </a:xfrm>
        </p:spPr>
        <p:txBody>
          <a:bodyPr>
            <a:normAutofit fontScale="90000"/>
          </a:bodyPr>
          <a:lstStyle/>
          <a:p>
            <a:r>
              <a:rPr lang="fr-FR" sz="4200" b="1" dirty="0"/>
              <a:t>50075-5Y C.1: </a:t>
            </a:r>
            <a:r>
              <a:rPr lang="fr-FR" sz="4200" b="1" dirty="0" err="1"/>
              <a:t>Significant</a:t>
            </a:r>
            <a:r>
              <a:rPr lang="fr-FR" sz="4200" b="1" dirty="0"/>
              <a:t> </a:t>
            </a:r>
            <a:r>
              <a:rPr lang="fr-FR" sz="4200" b="1" dirty="0" err="1"/>
              <a:t>Amendment</a:t>
            </a:r>
            <a:r>
              <a:rPr lang="fr-FR" sz="4200" b="1" dirty="0"/>
              <a:t> </a:t>
            </a:r>
            <a:r>
              <a:rPr lang="fr-FR" sz="3600" b="1" dirty="0"/>
              <a:t>- PHA Plan Example (NPHA)</a:t>
            </a:r>
            <a:endParaRPr lang="en-US" sz="3600" b="1" dirty="0"/>
          </a:p>
        </p:txBody>
      </p:sp>
      <p:pic>
        <p:nvPicPr>
          <p:cNvPr id="11" name="Content Placeholder 10">
            <a:extLst>
              <a:ext uri="{FF2B5EF4-FFF2-40B4-BE49-F238E27FC236}">
                <a16:creationId xmlns:a16="http://schemas.microsoft.com/office/drawing/2014/main" id="{22FD7C6D-1A7D-F4E8-0499-E508D2598907}"/>
              </a:ext>
            </a:extLst>
          </p:cNvPr>
          <p:cNvPicPr>
            <a:picLocks noGrp="1" noChangeAspect="1"/>
          </p:cNvPicPr>
          <p:nvPr>
            <p:ph idx="1"/>
          </p:nvPr>
        </p:nvPicPr>
        <p:blipFill>
          <a:blip r:embed="rId3"/>
          <a:stretch>
            <a:fillRect/>
          </a:stretch>
        </p:blipFill>
        <p:spPr>
          <a:xfrm>
            <a:off x="628650" y="1989969"/>
            <a:ext cx="7886700" cy="4022649"/>
          </a:xfrm>
        </p:spPr>
      </p:pic>
      <p:sp>
        <p:nvSpPr>
          <p:cNvPr id="3" name="Date Placeholder 3">
            <a:extLst>
              <a:ext uri="{FF2B5EF4-FFF2-40B4-BE49-F238E27FC236}">
                <a16:creationId xmlns:a16="http://schemas.microsoft.com/office/drawing/2014/main" id="{D6E5C7DC-BDB1-4F5E-A3FC-02382141C2E1}"/>
              </a:ext>
            </a:extLst>
          </p:cNvPr>
          <p:cNvSpPr>
            <a:spLocks noGrp="1"/>
          </p:cNvSpPr>
          <p:nvPr>
            <p:ph type="dt" sz="half" idx="10"/>
          </p:nvPr>
        </p:nvSpPr>
        <p:spPr>
          <a:xfrm>
            <a:off x="628650" y="6356351"/>
            <a:ext cx="2057400" cy="365125"/>
          </a:xfrm>
        </p:spPr>
        <p:txBody>
          <a:bodyPr/>
          <a:lstStyle/>
          <a:p>
            <a:r>
              <a:rPr lang="en-US" dirty="0"/>
              <a:t>September 13, 2023</a:t>
            </a:r>
          </a:p>
        </p:txBody>
      </p:sp>
      <p:sp>
        <p:nvSpPr>
          <p:cNvPr id="4" name="Footer Placeholder 4">
            <a:extLst>
              <a:ext uri="{FF2B5EF4-FFF2-40B4-BE49-F238E27FC236}">
                <a16:creationId xmlns:a16="http://schemas.microsoft.com/office/drawing/2014/main" id="{FBE24E37-E519-217A-99BE-9D6F68B77E09}"/>
              </a:ext>
            </a:extLst>
          </p:cNvPr>
          <p:cNvSpPr>
            <a:spLocks noGrp="1"/>
          </p:cNvSpPr>
          <p:nvPr>
            <p:ph type="ftr" sz="quarter" idx="11"/>
          </p:nvPr>
        </p:nvSpPr>
        <p:spPr>
          <a:xfrm>
            <a:off x="3038168" y="6410632"/>
            <a:ext cx="3076882" cy="310844"/>
          </a:xfrm>
        </p:spPr>
        <p:txBody>
          <a:bodyPr/>
          <a:lstStyle/>
          <a:p>
            <a:r>
              <a:rPr lang="en-US" dirty="0"/>
              <a:t>Omaha FO PHA PLAN TRAINING</a:t>
            </a:r>
          </a:p>
        </p:txBody>
      </p:sp>
      <p:sp>
        <p:nvSpPr>
          <p:cNvPr id="5" name="Slide Number Placeholder 5">
            <a:extLst>
              <a:ext uri="{FF2B5EF4-FFF2-40B4-BE49-F238E27FC236}">
                <a16:creationId xmlns:a16="http://schemas.microsoft.com/office/drawing/2014/main" id="{5621AA2A-31B7-B8B3-BB74-72753004E470}"/>
              </a:ext>
            </a:extLst>
          </p:cNvPr>
          <p:cNvSpPr>
            <a:spLocks noGrp="1"/>
          </p:cNvSpPr>
          <p:nvPr>
            <p:ph type="sldNum" sz="quarter" idx="12"/>
          </p:nvPr>
        </p:nvSpPr>
        <p:spPr>
          <a:xfrm>
            <a:off x="6457950" y="6356351"/>
            <a:ext cx="2057400" cy="365125"/>
          </a:xfrm>
        </p:spPr>
        <p:txBody>
          <a:bodyPr/>
          <a:lstStyle/>
          <a:p>
            <a:fld id="{5B225326-07C1-4D0E-ABC1-3CBC035C02D3}" type="slidenum">
              <a:rPr lang="en-US" smtClean="0"/>
              <a:t>43</a:t>
            </a:fld>
            <a:endParaRPr lang="en-US" dirty="0"/>
          </a:p>
        </p:txBody>
      </p:sp>
    </p:spTree>
    <p:extLst>
      <p:ext uri="{BB962C8B-B14F-4D97-AF65-F5344CB8AC3E}">
        <p14:creationId xmlns:p14="http://schemas.microsoft.com/office/powerpoint/2010/main" val="3916409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DDC2E-5B88-42F4-A0F8-8D96A147C5AA}"/>
              </a:ext>
            </a:extLst>
          </p:cNvPr>
          <p:cNvSpPr>
            <a:spLocks noGrp="1"/>
          </p:cNvSpPr>
          <p:nvPr>
            <p:ph type="title"/>
          </p:nvPr>
        </p:nvSpPr>
        <p:spPr>
          <a:xfrm>
            <a:off x="608371" y="820738"/>
            <a:ext cx="7886700" cy="1009652"/>
          </a:xfrm>
        </p:spPr>
        <p:txBody>
          <a:bodyPr>
            <a:noAutofit/>
          </a:bodyPr>
          <a:lstStyle/>
          <a:p>
            <a:r>
              <a:rPr lang="en-US" sz="3800" b="1" dirty="0">
                <a:cs typeface="Calibri Light"/>
              </a:rPr>
              <a:t>50075-5Y C.2: Resident Advisory Board (RAB)</a:t>
            </a:r>
          </a:p>
        </p:txBody>
      </p:sp>
      <p:sp>
        <p:nvSpPr>
          <p:cNvPr id="3" name="Content Placeholder 2">
            <a:extLst>
              <a:ext uri="{FF2B5EF4-FFF2-40B4-BE49-F238E27FC236}">
                <a16:creationId xmlns:a16="http://schemas.microsoft.com/office/drawing/2014/main" id="{C88D4D18-E9DB-4D8C-984B-EAFCE92C6879}"/>
              </a:ext>
            </a:extLst>
          </p:cNvPr>
          <p:cNvSpPr>
            <a:spLocks noGrp="1"/>
          </p:cNvSpPr>
          <p:nvPr>
            <p:ph idx="1"/>
          </p:nvPr>
        </p:nvSpPr>
        <p:spPr>
          <a:xfrm>
            <a:off x="608371" y="2005013"/>
            <a:ext cx="7886700" cy="4171950"/>
          </a:xfrm>
        </p:spPr>
        <p:txBody>
          <a:bodyPr vert="horz" lIns="91440" tIns="45720" rIns="91440" bIns="45720" rtlCol="0" anchor="t">
            <a:normAutofit fontScale="92500" lnSpcReduction="10000"/>
          </a:bodyPr>
          <a:lstStyle/>
          <a:p>
            <a:pPr marL="457200" indent="-457200">
              <a:lnSpc>
                <a:spcPct val="100000"/>
              </a:lnSpc>
              <a:spcBef>
                <a:spcPts val="0"/>
              </a:spcBef>
              <a:spcAft>
                <a:spcPts val="600"/>
              </a:spcAft>
              <a:buFont typeface="Wingdings" panose="05000000000000000000" pitchFamily="2" charset="2"/>
              <a:buChar char="ü"/>
              <a:tabLst>
                <a:tab pos="457200" algn="l"/>
              </a:tabLst>
            </a:pPr>
            <a:r>
              <a:rPr lang="en-US" dirty="0"/>
              <a:t>RAB comments:</a:t>
            </a:r>
            <a:endParaRPr lang="en-US" dirty="0">
              <a:ea typeface="+mn-lt"/>
              <a:cs typeface="+mn-lt"/>
            </a:endParaRPr>
          </a:p>
          <a:p>
            <a:pPr marL="914400" lvl="1" indent="-457200">
              <a:lnSpc>
                <a:spcPct val="100000"/>
              </a:lnSpc>
              <a:spcBef>
                <a:spcPts val="0"/>
              </a:spcBef>
              <a:spcAft>
                <a:spcPts val="600"/>
              </a:spcAft>
              <a:buFont typeface="Wingdings" panose="05000000000000000000" pitchFamily="2" charset="2"/>
              <a:buChar char="ü"/>
              <a:tabLst>
                <a:tab pos="457200" algn="l"/>
              </a:tabLst>
            </a:pPr>
            <a:r>
              <a:rPr lang="en-US" dirty="0">
                <a:ea typeface="+mn-lt"/>
                <a:cs typeface="+mn-lt"/>
              </a:rPr>
              <a:t>Comments and recommendations must be considered and analyzed by the PHA</a:t>
            </a:r>
          </a:p>
          <a:p>
            <a:pPr marL="914400" lvl="1" indent="-457200">
              <a:lnSpc>
                <a:spcPct val="100000"/>
              </a:lnSpc>
              <a:spcBef>
                <a:spcPts val="0"/>
              </a:spcBef>
              <a:spcAft>
                <a:spcPts val="600"/>
              </a:spcAft>
              <a:buFont typeface="Wingdings" panose="05000000000000000000" pitchFamily="2" charset="2"/>
              <a:buChar char="ü"/>
              <a:tabLst>
                <a:tab pos="457200" algn="l"/>
              </a:tabLst>
            </a:pPr>
            <a:r>
              <a:rPr lang="en-US" dirty="0"/>
              <a:t>PHAs must submit as an attachment to the 5-Year PHA Plan any comments received from the RAB </a:t>
            </a:r>
          </a:p>
          <a:p>
            <a:pPr marL="914400" lvl="1" indent="-457200">
              <a:lnSpc>
                <a:spcPct val="100000"/>
              </a:lnSpc>
              <a:spcBef>
                <a:spcPts val="0"/>
              </a:spcBef>
              <a:spcAft>
                <a:spcPts val="600"/>
              </a:spcAft>
              <a:buFont typeface="Wingdings" panose="05000000000000000000" pitchFamily="2" charset="2"/>
              <a:buChar char="ü"/>
              <a:tabLst>
                <a:tab pos="457200" algn="l"/>
              </a:tabLst>
            </a:pPr>
            <a:r>
              <a:rPr lang="en-US" dirty="0"/>
              <a:t>PHAs must also include a narrative describing their analysis of the recommendations and the decisions made on these recommendations (see 24 CFR 903.13)</a:t>
            </a:r>
            <a:endParaRPr lang="en-US" dirty="0">
              <a:cs typeface="Calibri" panose="020F0502020204030204"/>
            </a:endParaRPr>
          </a:p>
          <a:p>
            <a:pPr marL="457200" indent="-457200">
              <a:lnSpc>
                <a:spcPct val="100000"/>
              </a:lnSpc>
              <a:spcBef>
                <a:spcPts val="0"/>
              </a:spcBef>
              <a:spcAft>
                <a:spcPts val="600"/>
              </a:spcAft>
              <a:buFont typeface="Wingdings" panose="05000000000000000000" pitchFamily="2" charset="2"/>
              <a:buChar char="ü"/>
              <a:tabLst>
                <a:tab pos="457200" algn="l"/>
              </a:tabLst>
            </a:pPr>
            <a:r>
              <a:rPr lang="en-US" dirty="0">
                <a:ea typeface="+mn-lt"/>
                <a:cs typeface="+mn-lt"/>
              </a:rPr>
              <a:t>Approved Plan: PHAs may provide copies of the approved PHA Plan to each resident council and Resident Advisory Board</a:t>
            </a:r>
            <a:endParaRPr lang="en-US" dirty="0">
              <a:cs typeface="Calibri" panose="020F0502020204030204"/>
            </a:endParaRPr>
          </a:p>
          <a:p>
            <a:endParaRPr lang="en-US" dirty="0">
              <a:cs typeface="Calibri" panose="020F0502020204030204"/>
            </a:endParaRPr>
          </a:p>
          <a:p>
            <a:pPr marL="0" indent="0">
              <a:buNone/>
            </a:pPr>
            <a:endParaRPr lang="en-US" dirty="0">
              <a:cs typeface="Calibri" panose="020F0502020204030204"/>
            </a:endParaRPr>
          </a:p>
        </p:txBody>
      </p:sp>
      <p:sp>
        <p:nvSpPr>
          <p:cNvPr id="4" name="Date Placeholder 3">
            <a:extLst>
              <a:ext uri="{FF2B5EF4-FFF2-40B4-BE49-F238E27FC236}">
                <a16:creationId xmlns:a16="http://schemas.microsoft.com/office/drawing/2014/main" id="{3C4AA3FB-6871-4718-8016-21DD3F10267D}"/>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EE98052F-C214-4DFA-B328-9F64B74BE593}"/>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B99AE530-5D0B-4909-8F68-A82ED0CE788F}"/>
              </a:ext>
            </a:extLst>
          </p:cNvPr>
          <p:cNvSpPr>
            <a:spLocks noGrp="1"/>
          </p:cNvSpPr>
          <p:nvPr>
            <p:ph type="sldNum" sz="quarter" idx="12"/>
          </p:nvPr>
        </p:nvSpPr>
        <p:spPr/>
        <p:txBody>
          <a:bodyPr/>
          <a:lstStyle/>
          <a:p>
            <a:fld id="{5B225326-07C1-4D0E-ABC1-3CBC035C02D3}" type="slidenum">
              <a:rPr lang="en-US" smtClean="0"/>
              <a:t>44</a:t>
            </a:fld>
            <a:endParaRPr lang="en-US"/>
          </a:p>
        </p:txBody>
      </p:sp>
    </p:spTree>
    <p:extLst>
      <p:ext uri="{BB962C8B-B14F-4D97-AF65-F5344CB8AC3E}">
        <p14:creationId xmlns:p14="http://schemas.microsoft.com/office/powerpoint/2010/main" val="631043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DDC2E-5B88-42F4-A0F8-8D96A147C5AA}"/>
              </a:ext>
            </a:extLst>
          </p:cNvPr>
          <p:cNvSpPr>
            <a:spLocks noGrp="1"/>
          </p:cNvSpPr>
          <p:nvPr>
            <p:ph type="title"/>
          </p:nvPr>
        </p:nvSpPr>
        <p:spPr>
          <a:xfrm>
            <a:off x="628650" y="855405"/>
            <a:ext cx="7886700" cy="1002892"/>
          </a:xfrm>
        </p:spPr>
        <p:txBody>
          <a:bodyPr>
            <a:noAutofit/>
          </a:bodyPr>
          <a:lstStyle/>
          <a:p>
            <a:r>
              <a:rPr lang="en-US" sz="3800" b="1" dirty="0">
                <a:cs typeface="Calibri Light"/>
              </a:rPr>
              <a:t>50075-5Y C.3: Certification by State or Local Official </a:t>
            </a:r>
          </a:p>
        </p:txBody>
      </p:sp>
      <p:sp>
        <p:nvSpPr>
          <p:cNvPr id="3" name="Content Placeholder 2">
            <a:extLst>
              <a:ext uri="{FF2B5EF4-FFF2-40B4-BE49-F238E27FC236}">
                <a16:creationId xmlns:a16="http://schemas.microsoft.com/office/drawing/2014/main" id="{C88D4D18-E9DB-4D8C-984B-EAFCE92C6879}"/>
              </a:ext>
            </a:extLst>
          </p:cNvPr>
          <p:cNvSpPr>
            <a:spLocks noGrp="1"/>
          </p:cNvSpPr>
          <p:nvPr>
            <p:ph idx="1"/>
          </p:nvPr>
        </p:nvSpPr>
        <p:spPr>
          <a:xfrm>
            <a:off x="628650" y="2133599"/>
            <a:ext cx="7886700" cy="4043363"/>
          </a:xfrm>
        </p:spPr>
        <p:txBody>
          <a:bodyPr vert="horz" lIns="91440" tIns="45720" rIns="91440" bIns="45720" rtlCol="0" anchor="t">
            <a:normAutofit lnSpcReduction="10000"/>
          </a:bodyPr>
          <a:lstStyle/>
          <a:p>
            <a:pPr marL="461963" marR="0" lvl="0" indent="-461963"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2600" b="0" i="0" u="none" strike="noStrike" kern="1200" cap="none" spc="0" normalizeH="0" baseline="0" noProof="0" dirty="0">
                <a:ln>
                  <a:noFill/>
                </a:ln>
                <a:effectLst/>
                <a:uLnTx/>
                <a:uFillTx/>
                <a:latin typeface="Calibri" panose="020F0502020204030204"/>
                <a:ea typeface="Calibri" panose="020F0502020204030204"/>
                <a:cs typeface="Calibri" panose="020F0502020204030204"/>
              </a:rPr>
              <a:t>Complete</a:t>
            </a:r>
            <a:r>
              <a:rPr kumimoji="0" lang="en-US" sz="26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rPr>
              <a:t> </a:t>
            </a:r>
            <a:r>
              <a:rPr kumimoji="0" lang="en-US" sz="26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hlinkClick r:id="rId3"/>
              </a:rPr>
              <a:t>50077-SL Form </a:t>
            </a:r>
            <a:endParaRPr lang="en-US" dirty="0">
              <a:ea typeface="+mn-lt"/>
              <a:cs typeface="+mn-lt"/>
            </a:endParaRPr>
          </a:p>
          <a:p>
            <a:pPr marL="457200" indent="-457200">
              <a:lnSpc>
                <a:spcPct val="100000"/>
              </a:lnSpc>
              <a:spcBef>
                <a:spcPts val="0"/>
              </a:spcBef>
              <a:spcAft>
                <a:spcPts val="600"/>
              </a:spcAft>
              <a:buFont typeface="Wingdings" panose="05000000000000000000" pitchFamily="2" charset="2"/>
              <a:buChar char="ü"/>
              <a:tabLst>
                <a:tab pos="457200" algn="l"/>
              </a:tabLst>
            </a:pPr>
            <a:r>
              <a:rPr lang="en-US" dirty="0">
                <a:ea typeface="+mn-lt"/>
                <a:cs typeface="+mn-lt"/>
              </a:rPr>
              <a:t>Certification by State or Local Officials of PHA Plans Consistency with the Consolidated Plan </a:t>
            </a:r>
          </a:p>
          <a:p>
            <a:pPr marL="457200" indent="-457200">
              <a:lnSpc>
                <a:spcPct val="100000"/>
              </a:lnSpc>
              <a:spcBef>
                <a:spcPts val="0"/>
              </a:spcBef>
              <a:spcAft>
                <a:spcPts val="600"/>
              </a:spcAft>
              <a:buFont typeface="Wingdings" panose="05000000000000000000" pitchFamily="2" charset="2"/>
              <a:buChar char="ü"/>
              <a:tabLst>
                <a:tab pos="457200" algn="l"/>
              </a:tabLst>
            </a:pPr>
            <a:r>
              <a:rPr lang="en-US" dirty="0">
                <a:ea typeface="+mn-lt"/>
                <a:cs typeface="+mn-lt"/>
              </a:rPr>
              <a:t>Certification must describe how the 5-Year PHA Plan is consistent with Consolidated Plan (Con. Plan)</a:t>
            </a:r>
          </a:p>
          <a:p>
            <a:pPr marL="457200" indent="-457200">
              <a:lnSpc>
                <a:spcPct val="100000"/>
              </a:lnSpc>
              <a:spcBef>
                <a:spcPts val="0"/>
              </a:spcBef>
              <a:spcAft>
                <a:spcPts val="600"/>
              </a:spcAft>
              <a:buFont typeface="Wingdings" panose="05000000000000000000" pitchFamily="2" charset="2"/>
              <a:buChar char="ü"/>
              <a:tabLst>
                <a:tab pos="457200" algn="l"/>
              </a:tabLst>
            </a:pPr>
            <a:r>
              <a:rPr lang="en-US" dirty="0">
                <a:ea typeface="+mn-lt"/>
                <a:cs typeface="+mn-lt"/>
              </a:rPr>
              <a:t>Must be signed by State or Local Official (not PHA)</a:t>
            </a:r>
          </a:p>
          <a:p>
            <a:pPr marL="457200" indent="-457200">
              <a:lnSpc>
                <a:spcPct val="100000"/>
              </a:lnSpc>
              <a:spcBef>
                <a:spcPts val="0"/>
              </a:spcBef>
              <a:spcAft>
                <a:spcPts val="600"/>
              </a:spcAft>
              <a:buFont typeface="Wingdings" panose="05000000000000000000" pitchFamily="2" charset="2"/>
              <a:buChar char="ü"/>
              <a:tabLst>
                <a:tab pos="457200" algn="l"/>
              </a:tabLst>
            </a:pPr>
            <a:r>
              <a:rPr lang="en-US" dirty="0">
                <a:ea typeface="+mn-lt"/>
                <a:cs typeface="+mn-lt"/>
              </a:rPr>
              <a:t>Must be submitted by the PHA as an electronic attachment to the PHA Plan</a:t>
            </a:r>
          </a:p>
          <a:p>
            <a:pPr marL="457200" indent="-457200">
              <a:lnSpc>
                <a:spcPct val="100000"/>
              </a:lnSpc>
              <a:spcBef>
                <a:spcPts val="0"/>
              </a:spcBef>
              <a:spcAft>
                <a:spcPts val="600"/>
              </a:spcAft>
              <a:buFont typeface="Wingdings" panose="05000000000000000000" pitchFamily="2" charset="2"/>
              <a:buChar char="ü"/>
              <a:tabLst>
                <a:tab pos="457200" algn="l"/>
              </a:tabLst>
            </a:pPr>
            <a:endParaRPr lang="en-US" dirty="0">
              <a:cs typeface="Calibri" panose="020F0502020204030204"/>
            </a:endParaRPr>
          </a:p>
          <a:p>
            <a:pPr marL="0" indent="0">
              <a:buNone/>
            </a:pPr>
            <a:endParaRPr lang="en-US" dirty="0">
              <a:cs typeface="Calibri" panose="020F0502020204030204"/>
            </a:endParaRPr>
          </a:p>
        </p:txBody>
      </p:sp>
      <p:sp>
        <p:nvSpPr>
          <p:cNvPr id="4" name="Date Placeholder 3">
            <a:extLst>
              <a:ext uri="{FF2B5EF4-FFF2-40B4-BE49-F238E27FC236}">
                <a16:creationId xmlns:a16="http://schemas.microsoft.com/office/drawing/2014/main" id="{3C4AA3FB-6871-4718-8016-21DD3F10267D}"/>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EE98052F-C214-4DFA-B328-9F64B74BE593}"/>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B99AE530-5D0B-4909-8F68-A82ED0CE788F}"/>
              </a:ext>
            </a:extLst>
          </p:cNvPr>
          <p:cNvSpPr>
            <a:spLocks noGrp="1"/>
          </p:cNvSpPr>
          <p:nvPr>
            <p:ph type="sldNum" sz="quarter" idx="12"/>
          </p:nvPr>
        </p:nvSpPr>
        <p:spPr/>
        <p:txBody>
          <a:bodyPr/>
          <a:lstStyle/>
          <a:p>
            <a:fld id="{5B225326-07C1-4D0E-ABC1-3CBC035C02D3}" type="slidenum">
              <a:rPr lang="en-US" smtClean="0"/>
              <a:t>45</a:t>
            </a:fld>
            <a:endParaRPr lang="en-US"/>
          </a:p>
        </p:txBody>
      </p:sp>
    </p:spTree>
    <p:extLst>
      <p:ext uri="{BB962C8B-B14F-4D97-AF65-F5344CB8AC3E}">
        <p14:creationId xmlns:p14="http://schemas.microsoft.com/office/powerpoint/2010/main" val="535524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DF1D-1665-4120-A7B8-07AA7073002E}"/>
              </a:ext>
            </a:extLst>
          </p:cNvPr>
          <p:cNvSpPr>
            <a:spLocks noGrp="1"/>
          </p:cNvSpPr>
          <p:nvPr>
            <p:ph type="title"/>
          </p:nvPr>
        </p:nvSpPr>
        <p:spPr>
          <a:xfrm>
            <a:off x="628650" y="786581"/>
            <a:ext cx="7886700" cy="1051591"/>
          </a:xfrm>
        </p:spPr>
        <p:txBody>
          <a:bodyPr>
            <a:noAutofit/>
          </a:bodyPr>
          <a:lstStyle/>
          <a:p>
            <a:r>
              <a:rPr lang="en-US" sz="3800" b="1" dirty="0">
                <a:cs typeface="Calibri Light"/>
              </a:rPr>
              <a:t>50075-5Y C.4: Required Submission for HUD Field Office (FO) Review</a:t>
            </a:r>
            <a:endParaRPr lang="en-US" sz="3800" b="1" dirty="0"/>
          </a:p>
        </p:txBody>
      </p:sp>
      <p:sp>
        <p:nvSpPr>
          <p:cNvPr id="3" name="Content Placeholder 2">
            <a:extLst>
              <a:ext uri="{FF2B5EF4-FFF2-40B4-BE49-F238E27FC236}">
                <a16:creationId xmlns:a16="http://schemas.microsoft.com/office/drawing/2014/main" id="{9F39394F-8574-456E-9746-FCC12D01F5FA}"/>
              </a:ext>
            </a:extLst>
          </p:cNvPr>
          <p:cNvSpPr>
            <a:spLocks noGrp="1"/>
          </p:cNvSpPr>
          <p:nvPr>
            <p:ph idx="1"/>
          </p:nvPr>
        </p:nvSpPr>
        <p:spPr>
          <a:xfrm>
            <a:off x="628650" y="2005013"/>
            <a:ext cx="7886700" cy="4351338"/>
          </a:xfrm>
        </p:spPr>
        <p:txBody>
          <a:bodyPr vert="horz" lIns="91440" tIns="45720" rIns="91440" bIns="45720" rtlCol="0" anchor="t">
            <a:normAutofit fontScale="92500" lnSpcReduction="20000"/>
          </a:bodyPr>
          <a:lstStyle/>
          <a:p>
            <a:pPr>
              <a:lnSpc>
                <a:spcPct val="110000"/>
              </a:lnSpc>
              <a:spcBef>
                <a:spcPts val="0"/>
              </a:spcBef>
              <a:spcAft>
                <a:spcPts val="600"/>
              </a:spcAft>
            </a:pPr>
            <a:r>
              <a:rPr lang="en-US" dirty="0">
                <a:ea typeface="+mn-lt"/>
                <a:cs typeface="+mn-lt"/>
              </a:rPr>
              <a:t>Challenged Elements</a:t>
            </a:r>
          </a:p>
          <a:p>
            <a:pPr lvl="1">
              <a:lnSpc>
                <a:spcPct val="110000"/>
              </a:lnSpc>
              <a:spcBef>
                <a:spcPts val="0"/>
              </a:spcBef>
              <a:spcAft>
                <a:spcPts val="600"/>
              </a:spcAft>
            </a:pPr>
            <a:r>
              <a:rPr lang="en-US" dirty="0">
                <a:ea typeface="+mn-lt"/>
                <a:cs typeface="+mn-lt"/>
              </a:rPr>
              <a:t>Elements of the PHA Plan that are challenged without resolution</a:t>
            </a:r>
          </a:p>
          <a:p>
            <a:pPr lvl="1">
              <a:lnSpc>
                <a:spcPct val="110000"/>
              </a:lnSpc>
              <a:spcBef>
                <a:spcPts val="0"/>
              </a:spcBef>
              <a:spcAft>
                <a:spcPts val="600"/>
              </a:spcAft>
            </a:pPr>
            <a:r>
              <a:rPr lang="en-US" dirty="0">
                <a:ea typeface="+mn-lt"/>
                <a:cs typeface="+mn-lt"/>
              </a:rPr>
              <a:t>Challenged element(s) must in included as an attachment to 5-Year PHA Plan:</a:t>
            </a:r>
          </a:p>
          <a:p>
            <a:pPr lvl="2">
              <a:lnSpc>
                <a:spcPct val="110000"/>
              </a:lnSpc>
              <a:spcBef>
                <a:spcPts val="0"/>
              </a:spcBef>
              <a:spcAft>
                <a:spcPts val="600"/>
              </a:spcAft>
            </a:pPr>
            <a:r>
              <a:rPr lang="en-US" dirty="0">
                <a:ea typeface="+mn-lt"/>
                <a:cs typeface="+mn-lt"/>
              </a:rPr>
              <a:t>A description of any challenges to the Plan elements</a:t>
            </a:r>
          </a:p>
          <a:p>
            <a:pPr lvl="2">
              <a:lnSpc>
                <a:spcPct val="110000"/>
              </a:lnSpc>
              <a:spcBef>
                <a:spcPts val="0"/>
              </a:spcBef>
              <a:spcAft>
                <a:spcPts val="600"/>
              </a:spcAft>
            </a:pPr>
            <a:r>
              <a:rPr lang="en-US" dirty="0">
                <a:ea typeface="+mn-lt"/>
                <a:cs typeface="+mn-lt"/>
              </a:rPr>
              <a:t>The source of the challenge</a:t>
            </a:r>
          </a:p>
          <a:p>
            <a:pPr lvl="2">
              <a:lnSpc>
                <a:spcPct val="110000"/>
              </a:lnSpc>
              <a:spcBef>
                <a:spcPts val="0"/>
              </a:spcBef>
              <a:spcAft>
                <a:spcPts val="600"/>
              </a:spcAft>
            </a:pPr>
            <a:r>
              <a:rPr lang="en-US" dirty="0">
                <a:ea typeface="+mn-lt"/>
                <a:cs typeface="+mn-lt"/>
              </a:rPr>
              <a:t>The PHA's response</a:t>
            </a:r>
          </a:p>
          <a:p>
            <a:pPr lvl="1">
              <a:lnSpc>
                <a:spcPct val="110000"/>
              </a:lnSpc>
              <a:spcBef>
                <a:spcPts val="0"/>
              </a:spcBef>
              <a:spcAft>
                <a:spcPts val="600"/>
              </a:spcAft>
            </a:pPr>
            <a:r>
              <a:rPr lang="en-US" dirty="0">
                <a:ea typeface="+mn-lt"/>
                <a:cs typeface="+mn-lt"/>
              </a:rPr>
              <a:t>This does not include items that residents or the PHA may have comments on outside of the PHA Plan process. Examples could include, but are not limited to funding, items the residents want at the PHA, etc. </a:t>
            </a:r>
          </a:p>
          <a:p>
            <a:pPr marL="0" indent="0">
              <a:lnSpc>
                <a:spcPct val="110000"/>
              </a:lnSpc>
              <a:spcBef>
                <a:spcPts val="0"/>
              </a:spcBef>
              <a:spcAft>
                <a:spcPts val="600"/>
              </a:spcAft>
              <a:buNone/>
            </a:pPr>
            <a:endParaRPr lang="en-US" dirty="0">
              <a:ea typeface="+mn-lt"/>
              <a:cs typeface="+mn-lt"/>
            </a:endParaRPr>
          </a:p>
          <a:p>
            <a:pPr marL="0" indent="0">
              <a:buNone/>
            </a:pPr>
            <a:endParaRPr lang="en-US" dirty="0">
              <a:ea typeface="+mn-lt"/>
              <a:cs typeface="+mn-lt"/>
            </a:endParaRPr>
          </a:p>
          <a:p>
            <a:endParaRPr lang="en-US" dirty="0">
              <a:ea typeface="+mn-lt"/>
              <a:cs typeface="+mn-lt"/>
            </a:endParaRPr>
          </a:p>
          <a:p>
            <a:endParaRPr lang="en-US" dirty="0">
              <a:ea typeface="+mn-lt"/>
              <a:cs typeface="+mn-lt"/>
            </a:endParaRPr>
          </a:p>
          <a:p>
            <a:pPr marL="0" indent="0">
              <a:buNone/>
            </a:pPr>
            <a:endParaRPr lang="en-US" dirty="0">
              <a:cs typeface="Calibri" panose="020F0502020204030204"/>
            </a:endParaRPr>
          </a:p>
        </p:txBody>
      </p:sp>
      <p:sp>
        <p:nvSpPr>
          <p:cNvPr id="4" name="Date Placeholder 3">
            <a:extLst>
              <a:ext uri="{FF2B5EF4-FFF2-40B4-BE49-F238E27FC236}">
                <a16:creationId xmlns:a16="http://schemas.microsoft.com/office/drawing/2014/main" id="{DDEFEC37-682A-4183-9FFD-AF93F938089F}"/>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7EA4C578-305B-4CFF-B99E-8AF22EEEFE34}"/>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D57BB47E-E06C-4F77-AC59-21B82DF2E8CD}"/>
              </a:ext>
            </a:extLst>
          </p:cNvPr>
          <p:cNvSpPr>
            <a:spLocks noGrp="1"/>
          </p:cNvSpPr>
          <p:nvPr>
            <p:ph type="sldNum" sz="quarter" idx="12"/>
          </p:nvPr>
        </p:nvSpPr>
        <p:spPr/>
        <p:txBody>
          <a:bodyPr/>
          <a:lstStyle/>
          <a:p>
            <a:fld id="{5B225326-07C1-4D0E-ABC1-3CBC035C02D3}" type="slidenum">
              <a:rPr lang="en-US" smtClean="0"/>
              <a:t>46</a:t>
            </a:fld>
            <a:endParaRPr lang="en-US"/>
          </a:p>
        </p:txBody>
      </p:sp>
    </p:spTree>
    <p:extLst>
      <p:ext uri="{BB962C8B-B14F-4D97-AF65-F5344CB8AC3E}">
        <p14:creationId xmlns:p14="http://schemas.microsoft.com/office/powerpoint/2010/main" val="2012530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DDC2E-5B88-42F4-A0F8-8D96A147C5AA}"/>
              </a:ext>
            </a:extLst>
          </p:cNvPr>
          <p:cNvSpPr>
            <a:spLocks noGrp="1"/>
          </p:cNvSpPr>
          <p:nvPr>
            <p:ph type="title"/>
          </p:nvPr>
        </p:nvSpPr>
        <p:spPr>
          <a:xfrm>
            <a:off x="628650" y="684492"/>
            <a:ext cx="7886700" cy="1009652"/>
          </a:xfrm>
        </p:spPr>
        <p:txBody>
          <a:bodyPr>
            <a:noAutofit/>
          </a:bodyPr>
          <a:lstStyle/>
          <a:p>
            <a:r>
              <a:rPr lang="en-US" sz="3800" b="1" dirty="0"/>
              <a:t>Form 50075-5Y D.1: Affirmatively Furthering Fair Housing</a:t>
            </a:r>
            <a:endParaRPr lang="en-US" sz="3800" b="1" dirty="0">
              <a:cs typeface="Calibri Light"/>
            </a:endParaRPr>
          </a:p>
        </p:txBody>
      </p:sp>
      <p:sp>
        <p:nvSpPr>
          <p:cNvPr id="3" name="Content Placeholder 2">
            <a:extLst>
              <a:ext uri="{FF2B5EF4-FFF2-40B4-BE49-F238E27FC236}">
                <a16:creationId xmlns:a16="http://schemas.microsoft.com/office/drawing/2014/main" id="{C88D4D18-E9DB-4D8C-984B-EAFCE92C6879}"/>
              </a:ext>
            </a:extLst>
          </p:cNvPr>
          <p:cNvSpPr>
            <a:spLocks noGrp="1"/>
          </p:cNvSpPr>
          <p:nvPr>
            <p:ph idx="1"/>
          </p:nvPr>
        </p:nvSpPr>
        <p:spPr/>
        <p:txBody>
          <a:bodyPr vert="horz" lIns="91440" tIns="45720" rIns="91440" bIns="45720" rtlCol="0" anchor="t">
            <a:normAutofit/>
          </a:bodyPr>
          <a:lstStyle/>
          <a:p>
            <a:endParaRPr lang="en-US" dirty="0">
              <a:cs typeface="Calibri" panose="020F0502020204030204"/>
            </a:endParaRPr>
          </a:p>
          <a:p>
            <a:pPr marL="0" indent="0">
              <a:buNone/>
            </a:pPr>
            <a:endParaRPr lang="en-US" dirty="0">
              <a:cs typeface="Calibri" panose="020F0502020204030204"/>
            </a:endParaRPr>
          </a:p>
        </p:txBody>
      </p:sp>
      <p:sp>
        <p:nvSpPr>
          <p:cNvPr id="4" name="Date Placeholder 3">
            <a:extLst>
              <a:ext uri="{FF2B5EF4-FFF2-40B4-BE49-F238E27FC236}">
                <a16:creationId xmlns:a16="http://schemas.microsoft.com/office/drawing/2014/main" id="{3C4AA3FB-6871-4718-8016-21DD3F10267D}"/>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EE98052F-C214-4DFA-B328-9F64B74BE593}"/>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B99AE530-5D0B-4909-8F68-A82ED0CE788F}"/>
              </a:ext>
            </a:extLst>
          </p:cNvPr>
          <p:cNvSpPr>
            <a:spLocks noGrp="1"/>
          </p:cNvSpPr>
          <p:nvPr>
            <p:ph type="sldNum" sz="quarter" idx="12"/>
          </p:nvPr>
        </p:nvSpPr>
        <p:spPr/>
        <p:txBody>
          <a:bodyPr/>
          <a:lstStyle/>
          <a:p>
            <a:fld id="{5B225326-07C1-4D0E-ABC1-3CBC035C02D3}" type="slidenum">
              <a:rPr lang="en-US" smtClean="0"/>
              <a:t>47</a:t>
            </a:fld>
            <a:endParaRPr lang="en-US" dirty="0"/>
          </a:p>
        </p:txBody>
      </p:sp>
      <p:pic>
        <p:nvPicPr>
          <p:cNvPr id="8" name="Picture 7">
            <a:extLst>
              <a:ext uri="{FF2B5EF4-FFF2-40B4-BE49-F238E27FC236}">
                <a16:creationId xmlns:a16="http://schemas.microsoft.com/office/drawing/2014/main" id="{8569FB08-B484-E406-3367-F85F68F25687}"/>
              </a:ext>
            </a:extLst>
          </p:cNvPr>
          <p:cNvPicPr>
            <a:picLocks noChangeAspect="1"/>
          </p:cNvPicPr>
          <p:nvPr/>
        </p:nvPicPr>
        <p:blipFill>
          <a:blip r:embed="rId3"/>
          <a:stretch>
            <a:fillRect/>
          </a:stretch>
        </p:blipFill>
        <p:spPr>
          <a:xfrm>
            <a:off x="1253202" y="1783838"/>
            <a:ext cx="6637595" cy="472481"/>
          </a:xfrm>
          <a:prstGeom prst="rect">
            <a:avLst/>
          </a:prstGeom>
        </p:spPr>
      </p:pic>
      <p:pic>
        <p:nvPicPr>
          <p:cNvPr id="11" name="Picture 10">
            <a:extLst>
              <a:ext uri="{FF2B5EF4-FFF2-40B4-BE49-F238E27FC236}">
                <a16:creationId xmlns:a16="http://schemas.microsoft.com/office/drawing/2014/main" id="{112A8276-3295-9430-6EC2-F2F3A582AFD4}"/>
              </a:ext>
            </a:extLst>
          </p:cNvPr>
          <p:cNvPicPr>
            <a:picLocks noChangeAspect="1"/>
          </p:cNvPicPr>
          <p:nvPr/>
        </p:nvPicPr>
        <p:blipFill>
          <a:blip r:embed="rId4"/>
          <a:stretch>
            <a:fillRect/>
          </a:stretch>
        </p:blipFill>
        <p:spPr>
          <a:xfrm>
            <a:off x="1249392" y="2278280"/>
            <a:ext cx="6645216" cy="2301439"/>
          </a:xfrm>
          <a:prstGeom prst="rect">
            <a:avLst/>
          </a:prstGeom>
        </p:spPr>
      </p:pic>
      <p:pic>
        <p:nvPicPr>
          <p:cNvPr id="17" name="Picture 16">
            <a:extLst>
              <a:ext uri="{FF2B5EF4-FFF2-40B4-BE49-F238E27FC236}">
                <a16:creationId xmlns:a16="http://schemas.microsoft.com/office/drawing/2014/main" id="{8A55D862-0B1A-A0B4-49AD-EE239937E7C1}"/>
              </a:ext>
            </a:extLst>
          </p:cNvPr>
          <p:cNvPicPr>
            <a:picLocks noChangeAspect="1"/>
          </p:cNvPicPr>
          <p:nvPr/>
        </p:nvPicPr>
        <p:blipFill>
          <a:blip r:embed="rId5"/>
          <a:stretch>
            <a:fillRect/>
          </a:stretch>
        </p:blipFill>
        <p:spPr>
          <a:xfrm>
            <a:off x="1249392" y="4579719"/>
            <a:ext cx="6607113" cy="662997"/>
          </a:xfrm>
          <a:prstGeom prst="rect">
            <a:avLst/>
          </a:prstGeom>
        </p:spPr>
      </p:pic>
      <p:pic>
        <p:nvPicPr>
          <p:cNvPr id="19" name="Picture 18">
            <a:extLst>
              <a:ext uri="{FF2B5EF4-FFF2-40B4-BE49-F238E27FC236}">
                <a16:creationId xmlns:a16="http://schemas.microsoft.com/office/drawing/2014/main" id="{C5AFD83D-B249-050E-1E63-C8774C574E77}"/>
              </a:ext>
            </a:extLst>
          </p:cNvPr>
          <p:cNvPicPr>
            <a:picLocks noChangeAspect="1"/>
          </p:cNvPicPr>
          <p:nvPr/>
        </p:nvPicPr>
        <p:blipFill>
          <a:blip r:embed="rId6"/>
          <a:stretch>
            <a:fillRect/>
          </a:stretch>
        </p:blipFill>
        <p:spPr>
          <a:xfrm>
            <a:off x="1268443" y="5203576"/>
            <a:ext cx="6569009" cy="708721"/>
          </a:xfrm>
          <a:prstGeom prst="rect">
            <a:avLst/>
          </a:prstGeom>
        </p:spPr>
      </p:pic>
    </p:spTree>
    <p:extLst>
      <p:ext uri="{BB962C8B-B14F-4D97-AF65-F5344CB8AC3E}">
        <p14:creationId xmlns:p14="http://schemas.microsoft.com/office/powerpoint/2010/main" val="3852044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DF1D-1665-4120-A7B8-07AA7073002E}"/>
              </a:ext>
            </a:extLst>
          </p:cNvPr>
          <p:cNvSpPr>
            <a:spLocks noGrp="1"/>
          </p:cNvSpPr>
          <p:nvPr>
            <p:ph type="title"/>
          </p:nvPr>
        </p:nvSpPr>
        <p:spPr>
          <a:xfrm>
            <a:off x="628650" y="786581"/>
            <a:ext cx="7886700" cy="1051591"/>
          </a:xfrm>
        </p:spPr>
        <p:txBody>
          <a:bodyPr>
            <a:noAutofit/>
          </a:bodyPr>
          <a:lstStyle/>
          <a:p>
            <a:r>
              <a:rPr lang="en-US" sz="3800" b="1" dirty="0">
                <a:cs typeface="Calibri Light"/>
              </a:rPr>
              <a:t>50075-5Y D.1: </a:t>
            </a:r>
            <a:r>
              <a:rPr lang="en-US" sz="3800" b="1" dirty="0"/>
              <a:t>Affirmatively Furthering Fair Housing</a:t>
            </a:r>
          </a:p>
        </p:txBody>
      </p:sp>
      <p:sp>
        <p:nvSpPr>
          <p:cNvPr id="3" name="Content Placeholder 2">
            <a:extLst>
              <a:ext uri="{FF2B5EF4-FFF2-40B4-BE49-F238E27FC236}">
                <a16:creationId xmlns:a16="http://schemas.microsoft.com/office/drawing/2014/main" id="{9F39394F-8574-456E-9746-FCC12D01F5FA}"/>
              </a:ext>
            </a:extLst>
          </p:cNvPr>
          <p:cNvSpPr>
            <a:spLocks noGrp="1"/>
          </p:cNvSpPr>
          <p:nvPr>
            <p:ph idx="1"/>
          </p:nvPr>
        </p:nvSpPr>
        <p:spPr>
          <a:xfrm>
            <a:off x="613356" y="1921592"/>
            <a:ext cx="7886700" cy="4351338"/>
          </a:xfrm>
        </p:spPr>
        <p:txBody>
          <a:bodyPr vert="horz" lIns="91440" tIns="45720" rIns="91440" bIns="45720" rtlCol="0" anchor="t">
            <a:normAutofit fontScale="85000" lnSpcReduction="20000"/>
          </a:bodyPr>
          <a:lstStyle/>
          <a:p>
            <a:pPr>
              <a:lnSpc>
                <a:spcPct val="110000"/>
              </a:lnSpc>
              <a:spcBef>
                <a:spcPts val="0"/>
              </a:spcBef>
              <a:spcAft>
                <a:spcPts val="600"/>
              </a:spcAft>
            </a:pPr>
            <a:r>
              <a:rPr lang="en-US" dirty="0">
                <a:ea typeface="+mn-lt"/>
                <a:cs typeface="+mn-lt"/>
              </a:rPr>
              <a:t>Template instructions:</a:t>
            </a:r>
          </a:p>
          <a:p>
            <a:pPr lvl="1">
              <a:lnSpc>
                <a:spcPct val="110000"/>
              </a:lnSpc>
              <a:spcBef>
                <a:spcPts val="0"/>
              </a:spcBef>
              <a:spcAft>
                <a:spcPts val="600"/>
              </a:spcAft>
            </a:pPr>
            <a:r>
              <a:rPr lang="en-US" dirty="0">
                <a:ea typeface="+mn-lt"/>
                <a:cs typeface="+mn-lt"/>
              </a:rPr>
              <a:t>Until such time as the PHA is required to submit an AFH, the PHA will not have to complete section D</a:t>
            </a:r>
          </a:p>
          <a:p>
            <a:pPr lvl="1">
              <a:lnSpc>
                <a:spcPct val="110000"/>
              </a:lnSpc>
              <a:spcBef>
                <a:spcPts val="0"/>
              </a:spcBef>
              <a:spcAft>
                <a:spcPts val="600"/>
              </a:spcAft>
            </a:pPr>
            <a:r>
              <a:rPr lang="en-US" dirty="0">
                <a:ea typeface="+mn-lt"/>
                <a:cs typeface="+mn-lt"/>
              </a:rPr>
              <a:t>However, the PHA will address its obligation to affirmatively further fair housing in part by fulfilling the requirements at 24 CFR 903.7(o)(3) enacted prior to August 17, 2015:</a:t>
            </a:r>
          </a:p>
          <a:p>
            <a:pPr lvl="2">
              <a:lnSpc>
                <a:spcPct val="110000"/>
              </a:lnSpc>
              <a:spcBef>
                <a:spcPts val="0"/>
              </a:spcBef>
              <a:spcAft>
                <a:spcPts val="600"/>
              </a:spcAft>
            </a:pPr>
            <a:r>
              <a:rPr lang="en-US" dirty="0">
                <a:ea typeface="+mn-lt"/>
                <a:cs typeface="+mn-lt"/>
              </a:rPr>
              <a:t>Examine its own programs or proposed programs</a:t>
            </a:r>
          </a:p>
          <a:p>
            <a:pPr lvl="2">
              <a:lnSpc>
                <a:spcPct val="110000"/>
              </a:lnSpc>
              <a:spcBef>
                <a:spcPts val="0"/>
              </a:spcBef>
              <a:spcAft>
                <a:spcPts val="600"/>
              </a:spcAft>
            </a:pPr>
            <a:r>
              <a:rPr lang="en-US" dirty="0">
                <a:ea typeface="+mn-lt"/>
                <a:cs typeface="+mn-lt"/>
              </a:rPr>
              <a:t>Identify any impediments to fair housing choice within those programs</a:t>
            </a:r>
          </a:p>
          <a:p>
            <a:pPr lvl="2">
              <a:lnSpc>
                <a:spcPct val="110000"/>
              </a:lnSpc>
              <a:spcBef>
                <a:spcPts val="0"/>
              </a:spcBef>
              <a:spcAft>
                <a:spcPts val="600"/>
              </a:spcAft>
            </a:pPr>
            <a:r>
              <a:rPr lang="en-US" dirty="0">
                <a:ea typeface="+mn-lt"/>
                <a:cs typeface="+mn-lt"/>
              </a:rPr>
              <a:t>Addresses those impediments in a reasonable fashion in view of the resources available</a:t>
            </a:r>
          </a:p>
          <a:p>
            <a:pPr lvl="2">
              <a:lnSpc>
                <a:spcPct val="110000"/>
              </a:lnSpc>
              <a:spcBef>
                <a:spcPts val="0"/>
              </a:spcBef>
              <a:spcAft>
                <a:spcPts val="600"/>
              </a:spcAft>
            </a:pPr>
            <a:r>
              <a:rPr lang="en-US" dirty="0">
                <a:ea typeface="+mn-lt"/>
                <a:cs typeface="+mn-lt"/>
              </a:rPr>
              <a:t>Work with local jurisdictions to implement any of the jurisdiction’s initiatives to affirmatively further fair housing that require the PHA’s involvement</a:t>
            </a:r>
          </a:p>
          <a:p>
            <a:pPr lvl="2">
              <a:lnSpc>
                <a:spcPct val="110000"/>
              </a:lnSpc>
              <a:spcBef>
                <a:spcPts val="0"/>
              </a:spcBef>
              <a:spcAft>
                <a:spcPts val="600"/>
              </a:spcAft>
            </a:pPr>
            <a:r>
              <a:rPr lang="en-US" dirty="0">
                <a:ea typeface="+mn-lt"/>
                <a:cs typeface="+mn-lt"/>
              </a:rPr>
              <a:t>Maintain records reflecting these analyses and actions.</a:t>
            </a:r>
          </a:p>
          <a:p>
            <a:pPr marL="0" indent="0">
              <a:buNone/>
            </a:pPr>
            <a:endParaRPr lang="en-US" dirty="0">
              <a:ea typeface="+mn-lt"/>
              <a:cs typeface="+mn-lt"/>
            </a:endParaRPr>
          </a:p>
          <a:p>
            <a:endParaRPr lang="en-US" dirty="0">
              <a:ea typeface="+mn-lt"/>
              <a:cs typeface="+mn-lt"/>
            </a:endParaRPr>
          </a:p>
          <a:p>
            <a:endParaRPr lang="en-US" dirty="0">
              <a:ea typeface="+mn-lt"/>
              <a:cs typeface="+mn-lt"/>
            </a:endParaRPr>
          </a:p>
          <a:p>
            <a:pPr marL="0" indent="0">
              <a:buNone/>
            </a:pPr>
            <a:endParaRPr lang="en-US" dirty="0">
              <a:cs typeface="Calibri" panose="020F0502020204030204"/>
            </a:endParaRPr>
          </a:p>
        </p:txBody>
      </p:sp>
      <p:sp>
        <p:nvSpPr>
          <p:cNvPr id="4" name="Date Placeholder 3">
            <a:extLst>
              <a:ext uri="{FF2B5EF4-FFF2-40B4-BE49-F238E27FC236}">
                <a16:creationId xmlns:a16="http://schemas.microsoft.com/office/drawing/2014/main" id="{DDEFEC37-682A-4183-9FFD-AF93F938089F}"/>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7EA4C578-305B-4CFF-B99E-8AF22EEEFE34}"/>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D57BB47E-E06C-4F77-AC59-21B82DF2E8CD}"/>
              </a:ext>
            </a:extLst>
          </p:cNvPr>
          <p:cNvSpPr>
            <a:spLocks noGrp="1"/>
          </p:cNvSpPr>
          <p:nvPr>
            <p:ph type="sldNum" sz="quarter" idx="12"/>
          </p:nvPr>
        </p:nvSpPr>
        <p:spPr/>
        <p:txBody>
          <a:bodyPr/>
          <a:lstStyle/>
          <a:p>
            <a:fld id="{5B225326-07C1-4D0E-ABC1-3CBC035C02D3}" type="slidenum">
              <a:rPr lang="en-US" smtClean="0"/>
              <a:t>48</a:t>
            </a:fld>
            <a:endParaRPr lang="en-US"/>
          </a:p>
        </p:txBody>
      </p:sp>
    </p:spTree>
    <p:extLst>
      <p:ext uri="{BB962C8B-B14F-4D97-AF65-F5344CB8AC3E}">
        <p14:creationId xmlns:p14="http://schemas.microsoft.com/office/powerpoint/2010/main" val="172261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DF1D-1665-4120-A7B8-07AA7073002E}"/>
              </a:ext>
            </a:extLst>
          </p:cNvPr>
          <p:cNvSpPr>
            <a:spLocks noGrp="1"/>
          </p:cNvSpPr>
          <p:nvPr>
            <p:ph type="title"/>
          </p:nvPr>
        </p:nvSpPr>
        <p:spPr>
          <a:xfrm>
            <a:off x="628650" y="786581"/>
            <a:ext cx="7886700" cy="1051591"/>
          </a:xfrm>
        </p:spPr>
        <p:txBody>
          <a:bodyPr>
            <a:normAutofit/>
          </a:bodyPr>
          <a:lstStyle/>
          <a:p>
            <a:r>
              <a:rPr lang="en-US" sz="3800" b="1" dirty="0">
                <a:cs typeface="Calibri Light"/>
              </a:rPr>
              <a:t>My Plan is done, now what?</a:t>
            </a:r>
            <a:endParaRPr lang="en-US" sz="3800" b="1" dirty="0"/>
          </a:p>
        </p:txBody>
      </p:sp>
      <p:sp>
        <p:nvSpPr>
          <p:cNvPr id="3" name="Content Placeholder 2">
            <a:extLst>
              <a:ext uri="{FF2B5EF4-FFF2-40B4-BE49-F238E27FC236}">
                <a16:creationId xmlns:a16="http://schemas.microsoft.com/office/drawing/2014/main" id="{9F39394F-8574-456E-9746-FCC12D01F5FA}"/>
              </a:ext>
            </a:extLst>
          </p:cNvPr>
          <p:cNvSpPr>
            <a:spLocks noGrp="1"/>
          </p:cNvSpPr>
          <p:nvPr>
            <p:ph idx="1"/>
          </p:nvPr>
        </p:nvSpPr>
        <p:spPr>
          <a:xfrm>
            <a:off x="628650" y="2005013"/>
            <a:ext cx="7886700" cy="4351338"/>
          </a:xfrm>
        </p:spPr>
        <p:txBody>
          <a:bodyPr vert="horz" lIns="91440" tIns="45720" rIns="91440" bIns="45720" rtlCol="0" anchor="t">
            <a:normAutofit/>
          </a:bodyPr>
          <a:lstStyle/>
          <a:p>
            <a:pPr>
              <a:lnSpc>
                <a:spcPct val="110000"/>
              </a:lnSpc>
              <a:spcBef>
                <a:spcPts val="0"/>
              </a:spcBef>
              <a:spcAft>
                <a:spcPts val="600"/>
              </a:spcAft>
            </a:pPr>
            <a:r>
              <a:rPr lang="en-US" dirty="0">
                <a:ea typeface="+mn-lt"/>
                <a:cs typeface="+mn-lt"/>
              </a:rPr>
              <a:t>The Plan template, certifications and supporting documents are emailed to the single point of contact at the local HUD field office.</a:t>
            </a:r>
          </a:p>
          <a:p>
            <a:pPr>
              <a:lnSpc>
                <a:spcPct val="110000"/>
              </a:lnSpc>
              <a:spcBef>
                <a:spcPts val="0"/>
              </a:spcBef>
              <a:spcAft>
                <a:spcPts val="600"/>
              </a:spcAft>
            </a:pPr>
            <a:r>
              <a:rPr lang="en-US" dirty="0">
                <a:ea typeface="+mn-lt"/>
                <a:cs typeface="+mn-lt"/>
              </a:rPr>
              <a:t>HUD must review the Plan within 75 days </a:t>
            </a:r>
          </a:p>
          <a:p>
            <a:pPr lvl="1">
              <a:lnSpc>
                <a:spcPct val="110000"/>
              </a:lnSpc>
              <a:spcBef>
                <a:spcPts val="0"/>
              </a:spcBef>
              <a:spcAft>
                <a:spcPts val="600"/>
              </a:spcAft>
            </a:pPr>
            <a:r>
              <a:rPr lang="en-US" dirty="0">
                <a:ea typeface="+mn-lt"/>
                <a:cs typeface="+mn-lt"/>
              </a:rPr>
              <a:t>Otherwise, Plan is automatically approved.</a:t>
            </a:r>
          </a:p>
          <a:p>
            <a:pPr lvl="1">
              <a:lnSpc>
                <a:spcPct val="110000"/>
              </a:lnSpc>
              <a:spcBef>
                <a:spcPts val="0"/>
              </a:spcBef>
              <a:spcAft>
                <a:spcPts val="600"/>
              </a:spcAft>
            </a:pPr>
            <a:r>
              <a:rPr lang="en-US" sz="2400" dirty="0">
                <a:ea typeface="+mn-lt"/>
                <a:cs typeface="+mn-lt"/>
                <a:hlinkClick r:id="rId3"/>
              </a:rPr>
              <a:t> </a:t>
            </a:r>
            <a:r>
              <a:rPr lang="en-US" sz="2400" dirty="0">
                <a:ea typeface="+mn-lt"/>
                <a:cs typeface="+mn-lt"/>
                <a:hlinkClick r:id="rId4"/>
              </a:rPr>
              <a:t>24 CFR §903.23(c)(3)</a:t>
            </a:r>
            <a:endParaRPr lang="en-US" sz="2400" dirty="0">
              <a:cs typeface="Calibri"/>
            </a:endParaRPr>
          </a:p>
          <a:p>
            <a:pPr marL="457200" lvl="1" indent="0">
              <a:lnSpc>
                <a:spcPct val="110000"/>
              </a:lnSpc>
              <a:spcBef>
                <a:spcPts val="0"/>
              </a:spcBef>
              <a:spcAft>
                <a:spcPts val="600"/>
              </a:spcAft>
              <a:buNone/>
            </a:pPr>
            <a:endParaRPr lang="en-US" dirty="0">
              <a:ea typeface="+mn-lt"/>
              <a:cs typeface="+mn-lt"/>
            </a:endParaRPr>
          </a:p>
          <a:p>
            <a:pPr>
              <a:lnSpc>
                <a:spcPct val="110000"/>
              </a:lnSpc>
              <a:spcBef>
                <a:spcPts val="0"/>
              </a:spcBef>
              <a:spcAft>
                <a:spcPts val="600"/>
              </a:spcAft>
            </a:pPr>
            <a:endParaRPr lang="en-US" dirty="0">
              <a:ea typeface="+mn-lt"/>
              <a:cs typeface="+mn-lt"/>
            </a:endParaRPr>
          </a:p>
          <a:p>
            <a:pPr marL="0" indent="0">
              <a:lnSpc>
                <a:spcPct val="110000"/>
              </a:lnSpc>
              <a:spcBef>
                <a:spcPts val="0"/>
              </a:spcBef>
              <a:spcAft>
                <a:spcPts val="600"/>
              </a:spcAft>
              <a:buNone/>
            </a:pPr>
            <a:endParaRPr lang="en-US" dirty="0">
              <a:ea typeface="+mn-lt"/>
              <a:cs typeface="+mn-lt"/>
            </a:endParaRPr>
          </a:p>
          <a:p>
            <a:pPr marL="0" indent="0">
              <a:buNone/>
            </a:pPr>
            <a:endParaRPr lang="en-US" dirty="0">
              <a:ea typeface="+mn-lt"/>
              <a:cs typeface="+mn-lt"/>
            </a:endParaRPr>
          </a:p>
          <a:p>
            <a:endParaRPr lang="en-US" dirty="0">
              <a:ea typeface="+mn-lt"/>
              <a:cs typeface="+mn-lt"/>
            </a:endParaRPr>
          </a:p>
          <a:p>
            <a:endParaRPr lang="en-US" dirty="0">
              <a:ea typeface="+mn-lt"/>
              <a:cs typeface="+mn-lt"/>
            </a:endParaRPr>
          </a:p>
          <a:p>
            <a:pPr marL="0" indent="0">
              <a:buNone/>
            </a:pPr>
            <a:endParaRPr lang="en-US" dirty="0">
              <a:cs typeface="Calibri" panose="020F0502020204030204"/>
            </a:endParaRPr>
          </a:p>
        </p:txBody>
      </p:sp>
      <p:sp>
        <p:nvSpPr>
          <p:cNvPr id="4" name="Date Placeholder 3">
            <a:extLst>
              <a:ext uri="{FF2B5EF4-FFF2-40B4-BE49-F238E27FC236}">
                <a16:creationId xmlns:a16="http://schemas.microsoft.com/office/drawing/2014/main" id="{DDEFEC37-682A-4183-9FFD-AF93F938089F}"/>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7EA4C578-305B-4CFF-B99E-8AF22EEEFE34}"/>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D57BB47E-E06C-4F77-AC59-21B82DF2E8CD}"/>
              </a:ext>
            </a:extLst>
          </p:cNvPr>
          <p:cNvSpPr>
            <a:spLocks noGrp="1"/>
          </p:cNvSpPr>
          <p:nvPr>
            <p:ph type="sldNum" sz="quarter" idx="12"/>
          </p:nvPr>
        </p:nvSpPr>
        <p:spPr/>
        <p:txBody>
          <a:bodyPr/>
          <a:lstStyle/>
          <a:p>
            <a:fld id="{5B225326-07C1-4D0E-ABC1-3CBC035C02D3}" type="slidenum">
              <a:rPr lang="en-US" smtClean="0"/>
              <a:t>49</a:t>
            </a:fld>
            <a:endParaRPr lang="en-US"/>
          </a:p>
        </p:txBody>
      </p:sp>
    </p:spTree>
    <p:extLst>
      <p:ext uri="{BB962C8B-B14F-4D97-AF65-F5344CB8AC3E}">
        <p14:creationId xmlns:p14="http://schemas.microsoft.com/office/powerpoint/2010/main" val="16177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C78B-4CFB-4185-8B63-902CE3B6F7ED}"/>
              </a:ext>
            </a:extLst>
          </p:cNvPr>
          <p:cNvSpPr>
            <a:spLocks noGrp="1"/>
          </p:cNvSpPr>
          <p:nvPr>
            <p:ph type="title"/>
          </p:nvPr>
        </p:nvSpPr>
        <p:spPr/>
        <p:txBody>
          <a:bodyPr>
            <a:normAutofit/>
          </a:bodyPr>
          <a:lstStyle/>
          <a:p>
            <a:r>
              <a:rPr lang="en-US" sz="3800" b="1" dirty="0"/>
              <a:t>Annual Plan vs 5-Year Plan</a:t>
            </a:r>
          </a:p>
        </p:txBody>
      </p:sp>
      <p:graphicFrame>
        <p:nvGraphicFramePr>
          <p:cNvPr id="7" name="Table 7">
            <a:extLst>
              <a:ext uri="{FF2B5EF4-FFF2-40B4-BE49-F238E27FC236}">
                <a16:creationId xmlns:a16="http://schemas.microsoft.com/office/drawing/2014/main" id="{8670A736-053E-4B6A-8134-81B8B8DAD8CB}"/>
              </a:ext>
            </a:extLst>
          </p:cNvPr>
          <p:cNvGraphicFramePr>
            <a:graphicFrameLocks noGrp="1"/>
          </p:cNvGraphicFramePr>
          <p:nvPr>
            <p:ph idx="1"/>
            <p:extLst>
              <p:ext uri="{D42A27DB-BD31-4B8C-83A1-F6EECF244321}">
                <p14:modId xmlns:p14="http://schemas.microsoft.com/office/powerpoint/2010/main" val="3029893504"/>
              </p:ext>
            </p:extLst>
          </p:nvPr>
        </p:nvGraphicFramePr>
        <p:xfrm>
          <a:off x="628650" y="1690689"/>
          <a:ext cx="7899170" cy="4174885"/>
        </p:xfrm>
        <a:graphic>
          <a:graphicData uri="http://schemas.openxmlformats.org/drawingml/2006/table">
            <a:tbl>
              <a:tblPr firstRow="1" bandRow="1">
                <a:tableStyleId>{5C22544A-7EE6-4342-B048-85BDC9FD1C3A}</a:tableStyleId>
              </a:tblPr>
              <a:tblGrid>
                <a:gridCol w="3949585">
                  <a:extLst>
                    <a:ext uri="{9D8B030D-6E8A-4147-A177-3AD203B41FA5}">
                      <a16:colId xmlns:a16="http://schemas.microsoft.com/office/drawing/2014/main" val="3875754531"/>
                    </a:ext>
                  </a:extLst>
                </a:gridCol>
                <a:gridCol w="3949585">
                  <a:extLst>
                    <a:ext uri="{9D8B030D-6E8A-4147-A177-3AD203B41FA5}">
                      <a16:colId xmlns:a16="http://schemas.microsoft.com/office/drawing/2014/main" val="1512440767"/>
                    </a:ext>
                  </a:extLst>
                </a:gridCol>
              </a:tblGrid>
              <a:tr h="328284">
                <a:tc>
                  <a:txBody>
                    <a:bodyPr/>
                    <a:lstStyle/>
                    <a:p>
                      <a:pPr algn="ctr"/>
                      <a:r>
                        <a:rPr lang="en-US"/>
                        <a:t>Annual Plan (Detailed)</a:t>
                      </a:r>
                    </a:p>
                  </a:txBody>
                  <a:tcPr>
                    <a:solidFill>
                      <a:schemeClr val="accent5">
                        <a:lumMod val="75000"/>
                      </a:schemeClr>
                    </a:solidFill>
                  </a:tcPr>
                </a:tc>
                <a:tc>
                  <a:txBody>
                    <a:bodyPr/>
                    <a:lstStyle/>
                    <a:p>
                      <a:pPr algn="ctr"/>
                      <a:r>
                        <a:rPr lang="en-US"/>
                        <a:t>5-Year Plan (Big Picture)</a:t>
                      </a:r>
                    </a:p>
                  </a:txBody>
                  <a:tcPr>
                    <a:solidFill>
                      <a:schemeClr val="accent5">
                        <a:lumMod val="75000"/>
                      </a:schemeClr>
                    </a:solidFill>
                  </a:tcPr>
                </a:tc>
                <a:extLst>
                  <a:ext uri="{0D108BD9-81ED-4DB2-BD59-A6C34878D82A}">
                    <a16:rowId xmlns:a16="http://schemas.microsoft.com/office/drawing/2014/main" val="1110707847"/>
                  </a:ext>
                </a:extLst>
              </a:tr>
              <a:tr h="1959589">
                <a:tc>
                  <a:txBody>
                    <a:bodyPr/>
                    <a:lstStyle/>
                    <a:p>
                      <a:pPr marL="285750" marR="0" lvl="0" indent="-285750" algn="l" rtl="0" eaLnBrk="1" fontAlgn="auto" latinLnBrk="0" hangingPunct="1">
                        <a:lnSpc>
                          <a:spcPct val="100000"/>
                        </a:lnSpc>
                        <a:spcBef>
                          <a:spcPts val="0"/>
                        </a:spcBef>
                        <a:spcAft>
                          <a:spcPts val="0"/>
                        </a:spcAft>
                        <a:buFont typeface="Arial" panose="020B0604020202020204" pitchFamily="34" charset="0"/>
                        <a:buChar char="•"/>
                      </a:pPr>
                      <a:r>
                        <a:rPr lang="en-US" sz="1800" kern="1200" dirty="0">
                          <a:solidFill>
                            <a:schemeClr val="dk1"/>
                          </a:solidFill>
                          <a:effectLst/>
                          <a:latin typeface="+mn-lt"/>
                          <a:ea typeface="+mn-ea"/>
                          <a:cs typeface="+mn-cs"/>
                        </a:rPr>
                        <a:t>The Annual PHA Plan provides details about </a:t>
                      </a:r>
                    </a:p>
                    <a:p>
                      <a:pPr marL="465138" marR="0" lvl="1" indent="-241300" algn="l" rtl="0" eaLnBrk="1" fontAlgn="auto" latinLnBrk="0" hangingPunct="1">
                        <a:lnSpc>
                          <a:spcPct val="100000"/>
                        </a:lnSpc>
                        <a:spcBef>
                          <a:spcPts val="0"/>
                        </a:spcBef>
                        <a:spcAft>
                          <a:spcPts val="0"/>
                        </a:spcAft>
                        <a:buFont typeface="Arial" panose="020B0604020202020204" pitchFamily="34" charset="0"/>
                        <a:buChar char="•"/>
                      </a:pPr>
                      <a:r>
                        <a:rPr lang="en-US" sz="1800" kern="1200" dirty="0">
                          <a:solidFill>
                            <a:schemeClr val="dk1"/>
                          </a:solidFill>
                          <a:effectLst/>
                          <a:latin typeface="+mn-lt"/>
                          <a:ea typeface="+mn-ea"/>
                          <a:cs typeface="+mn-cs"/>
                        </a:rPr>
                        <a:t>The agency’s immediate operations, program participants, policies, and </a:t>
                      </a:r>
                    </a:p>
                    <a:p>
                      <a:pPr marL="465138" marR="0" lvl="1" indent="-241300" algn="l" rtl="0" eaLnBrk="1" fontAlgn="auto" latinLnBrk="0" hangingPunct="1">
                        <a:lnSpc>
                          <a:spcPct val="100000"/>
                        </a:lnSpc>
                        <a:spcBef>
                          <a:spcPts val="0"/>
                        </a:spcBef>
                        <a:spcAft>
                          <a:spcPts val="0"/>
                        </a:spcAft>
                        <a:buFont typeface="Arial" panose="020B0604020202020204" pitchFamily="34" charset="0"/>
                        <a:buChar char="•"/>
                      </a:pPr>
                      <a:r>
                        <a:rPr lang="en-US" sz="1800" kern="1200" dirty="0">
                          <a:solidFill>
                            <a:schemeClr val="dk1"/>
                          </a:solidFill>
                          <a:effectLst/>
                          <a:latin typeface="+mn-lt"/>
                          <a:ea typeface="+mn-ea"/>
                          <a:cs typeface="+mn-cs"/>
                        </a:rPr>
                        <a:t>The agency's strategy for handling operational concerns, residents' concerns and needs, and </a:t>
                      </a:r>
                    </a:p>
                    <a:p>
                      <a:pPr marL="465138" marR="0" lvl="1" indent="-241300" algn="l" rtl="0" eaLnBrk="1" fontAlgn="auto" latinLnBrk="0" hangingPunct="1">
                        <a:lnSpc>
                          <a:spcPct val="100000"/>
                        </a:lnSpc>
                        <a:spcBef>
                          <a:spcPts val="0"/>
                        </a:spcBef>
                        <a:spcAft>
                          <a:spcPts val="0"/>
                        </a:spcAft>
                        <a:buFont typeface="Arial" panose="020B0604020202020204" pitchFamily="34" charset="0"/>
                        <a:buChar char="•"/>
                      </a:pPr>
                      <a:r>
                        <a:rPr lang="en-US" sz="1800" kern="1200" dirty="0">
                          <a:solidFill>
                            <a:schemeClr val="dk1"/>
                          </a:solidFill>
                          <a:effectLst/>
                          <a:latin typeface="+mn-lt"/>
                          <a:ea typeface="+mn-ea"/>
                          <a:cs typeface="+mn-cs"/>
                        </a:rPr>
                        <a:t>Programs and services for the upcoming fiscal year.</a:t>
                      </a:r>
                    </a:p>
                  </a:txBody>
                  <a:tcPr>
                    <a:solidFill>
                      <a:schemeClr val="accent5">
                        <a:lumMod val="20000"/>
                        <a:lumOff val="80000"/>
                      </a:schemeClr>
                    </a:solidFill>
                  </a:tcPr>
                </a:tc>
                <a:tc>
                  <a:txBody>
                    <a:bodyPr/>
                    <a:lstStyle/>
                    <a:p>
                      <a:pPr marL="285750" marR="0" lvl="0" indent="-285750" algn="l" rtl="0" eaLnBrk="1" fontAlgn="auto" latinLnBrk="0" hangingPunct="1">
                        <a:lnSpc>
                          <a:spcPct val="100000"/>
                        </a:lnSpc>
                        <a:spcBef>
                          <a:spcPts val="0"/>
                        </a:spcBef>
                        <a:spcAft>
                          <a:spcPts val="0"/>
                        </a:spcAft>
                        <a:buFont typeface="Arial" panose="020B0604020202020204" pitchFamily="34" charset="0"/>
                        <a:buChar char="•"/>
                      </a:pPr>
                      <a:r>
                        <a:rPr lang="en-US" sz="1800" kern="1200" dirty="0">
                          <a:solidFill>
                            <a:schemeClr val="dk1"/>
                          </a:solidFill>
                          <a:effectLst/>
                          <a:latin typeface="+mn-lt"/>
                          <a:ea typeface="+mn-ea"/>
                          <a:cs typeface="+mn-cs"/>
                        </a:rPr>
                        <a:t>The 5-year PHA Plan describes the mission of the agency and the agency’s long-range goals and objectives for achieving its mission over the subsequent 5 years.  </a:t>
                      </a:r>
                    </a:p>
                    <a:p>
                      <a:endParaRPr lang="en-US" dirty="0"/>
                    </a:p>
                  </a:txBody>
                  <a:tcPr>
                    <a:solidFill>
                      <a:schemeClr val="accent5">
                        <a:lumMod val="20000"/>
                        <a:lumOff val="80000"/>
                      </a:schemeClr>
                    </a:solidFill>
                  </a:tcPr>
                </a:tc>
                <a:extLst>
                  <a:ext uri="{0D108BD9-81ED-4DB2-BD59-A6C34878D82A}">
                    <a16:rowId xmlns:a16="http://schemas.microsoft.com/office/drawing/2014/main" val="1514713719"/>
                  </a:ext>
                </a:extLst>
              </a:tr>
              <a:tr h="974485">
                <a:tc>
                  <a:txBody>
                    <a:bodyPr/>
                    <a:lstStyle/>
                    <a:p>
                      <a:pPr marL="285750" lvl="0" indent="-285750" algn="l">
                        <a:lnSpc>
                          <a:spcPct val="100000"/>
                        </a:lnSpc>
                        <a:spcBef>
                          <a:spcPts val="0"/>
                        </a:spcBef>
                        <a:spcAft>
                          <a:spcPts val="0"/>
                        </a:spcAft>
                        <a:buFont typeface="Arial"/>
                        <a:buChar char="•"/>
                      </a:pPr>
                      <a:r>
                        <a:rPr lang="en-US" sz="1800" kern="1200">
                          <a:solidFill>
                            <a:schemeClr val="dk1"/>
                          </a:solidFill>
                          <a:effectLst/>
                          <a:latin typeface="+mn-lt"/>
                          <a:ea typeface="+mn-ea"/>
                          <a:cs typeface="+mn-cs"/>
                        </a:rPr>
                        <a:t>Non-qualified PHAs submit Annual Plan</a:t>
                      </a:r>
                    </a:p>
                  </a:txBody>
                  <a:tcPr>
                    <a:solidFill>
                      <a:schemeClr val="accent5">
                        <a:lumMod val="20000"/>
                        <a:lumOff val="80000"/>
                      </a:schemeClr>
                    </a:solidFill>
                  </a:tcPr>
                </a:tc>
                <a:tc>
                  <a:txBody>
                    <a:bodyPr/>
                    <a:lstStyle/>
                    <a:p>
                      <a:pPr marL="285750" lvl="0" indent="-285750">
                        <a:buFont typeface="Arial"/>
                        <a:buChar char="•"/>
                      </a:pPr>
                      <a:r>
                        <a:rPr lang="en-US" dirty="0"/>
                        <a:t>All agencies submit a 5-Year Plan</a:t>
                      </a:r>
                    </a:p>
                  </a:txBody>
                  <a:tcPr>
                    <a:solidFill>
                      <a:schemeClr val="accent5">
                        <a:lumMod val="20000"/>
                        <a:lumOff val="80000"/>
                      </a:schemeClr>
                    </a:solidFill>
                  </a:tcPr>
                </a:tc>
                <a:extLst>
                  <a:ext uri="{0D108BD9-81ED-4DB2-BD59-A6C34878D82A}">
                    <a16:rowId xmlns:a16="http://schemas.microsoft.com/office/drawing/2014/main" val="3602973714"/>
                  </a:ext>
                </a:extLst>
              </a:tr>
            </a:tbl>
          </a:graphicData>
        </a:graphic>
      </p:graphicFrame>
      <p:sp>
        <p:nvSpPr>
          <p:cNvPr id="4" name="Date Placeholder 3">
            <a:extLst>
              <a:ext uri="{FF2B5EF4-FFF2-40B4-BE49-F238E27FC236}">
                <a16:creationId xmlns:a16="http://schemas.microsoft.com/office/drawing/2014/main" id="{1DC1337A-DCB0-47AD-A686-5071B4F902C7}"/>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D83E0672-323D-4209-A745-580F445C50C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panose="020F0502020204030204"/>
              </a:rPr>
              <a:t>Omaha FO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PHA PLAN TRAINING</a:t>
            </a:r>
          </a:p>
        </p:txBody>
      </p:sp>
      <p:sp>
        <p:nvSpPr>
          <p:cNvPr id="6" name="Slide Number Placeholder 5">
            <a:extLst>
              <a:ext uri="{FF2B5EF4-FFF2-40B4-BE49-F238E27FC236}">
                <a16:creationId xmlns:a16="http://schemas.microsoft.com/office/drawing/2014/main" id="{DA9FB2D5-6753-4CC1-A280-400875C4CA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25326-07C1-4D0E-ABC1-3CBC035C02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608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2A62-A45F-4DD2-9EB5-3ADED0059EDF}"/>
              </a:ext>
            </a:extLst>
          </p:cNvPr>
          <p:cNvSpPr>
            <a:spLocks noGrp="1"/>
          </p:cNvSpPr>
          <p:nvPr>
            <p:ph type="title"/>
          </p:nvPr>
        </p:nvSpPr>
        <p:spPr>
          <a:xfrm>
            <a:off x="628650" y="681037"/>
            <a:ext cx="7886700" cy="709881"/>
          </a:xfrm>
        </p:spPr>
        <p:txBody>
          <a:bodyPr>
            <a:normAutofit/>
          </a:bodyPr>
          <a:lstStyle/>
          <a:p>
            <a:r>
              <a:rPr lang="en-US" sz="3800" b="1" dirty="0"/>
              <a:t>What does HUD look for?</a:t>
            </a:r>
          </a:p>
        </p:txBody>
      </p:sp>
      <p:graphicFrame>
        <p:nvGraphicFramePr>
          <p:cNvPr id="7" name="Content Placeholder 6">
            <a:extLst>
              <a:ext uri="{FF2B5EF4-FFF2-40B4-BE49-F238E27FC236}">
                <a16:creationId xmlns:a16="http://schemas.microsoft.com/office/drawing/2014/main" id="{4691710D-89A1-4F31-9E5B-9B13993EE90C}"/>
              </a:ext>
            </a:extLst>
          </p:cNvPr>
          <p:cNvGraphicFramePr>
            <a:graphicFrameLocks noGrp="1"/>
          </p:cNvGraphicFramePr>
          <p:nvPr>
            <p:ph idx="1"/>
            <p:extLst>
              <p:ext uri="{D42A27DB-BD31-4B8C-83A1-F6EECF244321}">
                <p14:modId xmlns:p14="http://schemas.microsoft.com/office/powerpoint/2010/main" val="2512537829"/>
              </p:ext>
            </p:extLst>
          </p:nvPr>
        </p:nvGraphicFramePr>
        <p:xfrm>
          <a:off x="460375" y="943897"/>
          <a:ext cx="8223250" cy="4941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84883DB6-E8FE-4050-9093-C51637C046EF}"/>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4B3DC37C-FBE1-4B35-92A2-43F02A940844}"/>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E922986E-4CEF-4A3A-ABFB-5756B121BDFE}"/>
              </a:ext>
            </a:extLst>
          </p:cNvPr>
          <p:cNvSpPr>
            <a:spLocks noGrp="1"/>
          </p:cNvSpPr>
          <p:nvPr>
            <p:ph type="sldNum" sz="quarter" idx="12"/>
          </p:nvPr>
        </p:nvSpPr>
        <p:spPr/>
        <p:txBody>
          <a:bodyPr/>
          <a:lstStyle/>
          <a:p>
            <a:fld id="{5B225326-07C1-4D0E-ABC1-3CBC035C02D3}" type="slidenum">
              <a:rPr lang="en-US" smtClean="0"/>
              <a:t>50</a:t>
            </a:fld>
            <a:endParaRPr lang="en-US"/>
          </a:p>
        </p:txBody>
      </p:sp>
      <p:sp>
        <p:nvSpPr>
          <p:cNvPr id="3" name="TextBox 2">
            <a:extLst>
              <a:ext uri="{FF2B5EF4-FFF2-40B4-BE49-F238E27FC236}">
                <a16:creationId xmlns:a16="http://schemas.microsoft.com/office/drawing/2014/main" id="{D50B737A-9838-4B65-8BDA-4E871FB1FF19}"/>
              </a:ext>
            </a:extLst>
          </p:cNvPr>
          <p:cNvSpPr txBox="1"/>
          <p:nvPr/>
        </p:nvSpPr>
        <p:spPr>
          <a:xfrm>
            <a:off x="2402974" y="5885643"/>
            <a:ext cx="6448926" cy="369332"/>
          </a:xfrm>
          <a:prstGeom prst="rect">
            <a:avLst/>
          </a:prstGeom>
          <a:noFill/>
        </p:spPr>
        <p:txBody>
          <a:bodyPr wrap="square" rtlCol="0" anchor="t">
            <a:spAutoFit/>
          </a:bodyPr>
          <a:lstStyle/>
          <a:p>
            <a:pPr algn="r"/>
            <a:r>
              <a:rPr lang="en-US" u="sng" dirty="0">
                <a:hlinkClick r:id="rId8"/>
              </a:rPr>
              <a:t>24 CFR §903.23</a:t>
            </a:r>
            <a:endParaRPr lang="en-US" dirty="0"/>
          </a:p>
        </p:txBody>
      </p:sp>
    </p:spTree>
    <p:extLst>
      <p:ext uri="{BB962C8B-B14F-4D97-AF65-F5344CB8AC3E}">
        <p14:creationId xmlns:p14="http://schemas.microsoft.com/office/powerpoint/2010/main" val="450661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3594-7359-46EB-9910-166B6D1A9A58}"/>
              </a:ext>
            </a:extLst>
          </p:cNvPr>
          <p:cNvSpPr>
            <a:spLocks noGrp="1"/>
          </p:cNvSpPr>
          <p:nvPr>
            <p:ph type="title"/>
          </p:nvPr>
        </p:nvSpPr>
        <p:spPr>
          <a:xfrm>
            <a:off x="506830" y="681037"/>
            <a:ext cx="7886700" cy="864499"/>
          </a:xfrm>
        </p:spPr>
        <p:txBody>
          <a:bodyPr>
            <a:normAutofit/>
          </a:bodyPr>
          <a:lstStyle/>
          <a:p>
            <a:r>
              <a:rPr lang="en-US" sz="3800" b="1" dirty="0"/>
              <a:t>PHA Plan Disapproval</a:t>
            </a:r>
          </a:p>
        </p:txBody>
      </p:sp>
      <p:graphicFrame>
        <p:nvGraphicFramePr>
          <p:cNvPr id="9" name="Content Placeholder 2">
            <a:extLst>
              <a:ext uri="{FF2B5EF4-FFF2-40B4-BE49-F238E27FC236}">
                <a16:creationId xmlns:a16="http://schemas.microsoft.com/office/drawing/2014/main" id="{35E8D370-B084-5E75-D531-1719F1408FDB}"/>
              </a:ext>
            </a:extLst>
          </p:cNvPr>
          <p:cNvGraphicFramePr>
            <a:graphicFrameLocks noGrp="1"/>
          </p:cNvGraphicFramePr>
          <p:nvPr>
            <p:ph idx="1"/>
          </p:nvPr>
        </p:nvGraphicFramePr>
        <p:xfrm>
          <a:off x="506830" y="1545536"/>
          <a:ext cx="8130339" cy="4631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2C3F223B-B169-4B7B-9DA0-0F3A34FEB688}"/>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85A3C3F8-52C3-4B89-A9C5-E3856807450C}"/>
              </a:ext>
            </a:extLst>
          </p:cNvPr>
          <p:cNvSpPr>
            <a:spLocks noGrp="1"/>
          </p:cNvSpPr>
          <p:nvPr>
            <p:ph type="ftr" sz="quarter" idx="11"/>
          </p:nvPr>
        </p:nvSpPr>
        <p:spPr>
          <a:xfrm>
            <a:off x="3028950" y="6356350"/>
            <a:ext cx="3086100" cy="365125"/>
          </a:xfrm>
        </p:spPr>
        <p:txBody>
          <a:bodyPr/>
          <a:lstStyle/>
          <a:p>
            <a:r>
              <a:rPr lang="en-US"/>
              <a:t>Omaha FO PHA PLAN TRAINING</a:t>
            </a:r>
            <a:endParaRPr lang="en-US" dirty="0"/>
          </a:p>
        </p:txBody>
      </p:sp>
      <p:sp>
        <p:nvSpPr>
          <p:cNvPr id="6" name="Slide Number Placeholder 5">
            <a:extLst>
              <a:ext uri="{FF2B5EF4-FFF2-40B4-BE49-F238E27FC236}">
                <a16:creationId xmlns:a16="http://schemas.microsoft.com/office/drawing/2014/main" id="{B1EFE6BA-6A0D-40FC-9076-1B1F68FCB485}"/>
              </a:ext>
            </a:extLst>
          </p:cNvPr>
          <p:cNvSpPr>
            <a:spLocks noGrp="1"/>
          </p:cNvSpPr>
          <p:nvPr>
            <p:ph type="sldNum" sz="quarter" idx="12"/>
          </p:nvPr>
        </p:nvSpPr>
        <p:spPr/>
        <p:txBody>
          <a:bodyPr/>
          <a:lstStyle/>
          <a:p>
            <a:fld id="{5B225326-07C1-4D0E-ABC1-3CBC035C02D3}" type="slidenum">
              <a:rPr lang="en-US" smtClean="0"/>
              <a:t>51</a:t>
            </a:fld>
            <a:endParaRPr lang="en-US"/>
          </a:p>
        </p:txBody>
      </p:sp>
    </p:spTree>
    <p:extLst>
      <p:ext uri="{BB962C8B-B14F-4D97-AF65-F5344CB8AC3E}">
        <p14:creationId xmlns:p14="http://schemas.microsoft.com/office/powerpoint/2010/main" val="3206903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B59A-1359-4767-A208-7F01F9E491A4}"/>
              </a:ext>
            </a:extLst>
          </p:cNvPr>
          <p:cNvSpPr>
            <a:spLocks noGrp="1"/>
          </p:cNvSpPr>
          <p:nvPr>
            <p:ph type="title"/>
          </p:nvPr>
        </p:nvSpPr>
        <p:spPr/>
        <p:txBody>
          <a:bodyPr>
            <a:normAutofit/>
          </a:bodyPr>
          <a:lstStyle/>
          <a:p>
            <a:r>
              <a:rPr lang="en-US" sz="3800" b="1" dirty="0"/>
              <a:t>Technical Deficiencies</a:t>
            </a:r>
          </a:p>
        </p:txBody>
      </p:sp>
      <p:sp>
        <p:nvSpPr>
          <p:cNvPr id="3" name="Content Placeholder 2">
            <a:extLst>
              <a:ext uri="{FF2B5EF4-FFF2-40B4-BE49-F238E27FC236}">
                <a16:creationId xmlns:a16="http://schemas.microsoft.com/office/drawing/2014/main" id="{C150AAE2-A1EE-4DC7-9CFC-016794B09287}"/>
              </a:ext>
            </a:extLst>
          </p:cNvPr>
          <p:cNvSpPr>
            <a:spLocks noGrp="1"/>
          </p:cNvSpPr>
          <p:nvPr>
            <p:ph idx="1"/>
          </p:nvPr>
        </p:nvSpPr>
        <p:spPr>
          <a:xfrm>
            <a:off x="628650" y="1587085"/>
            <a:ext cx="7886700" cy="4589877"/>
          </a:xfrm>
        </p:spPr>
        <p:txBody>
          <a:bodyPr vert="horz" lIns="91440" tIns="45720" rIns="91440" bIns="45720" rtlCol="0" anchor="t">
            <a:normAutofit fontScale="92500" lnSpcReduction="20000"/>
          </a:bodyPr>
          <a:lstStyle/>
          <a:p>
            <a:pPr>
              <a:lnSpc>
                <a:spcPct val="120000"/>
              </a:lnSpc>
              <a:spcBef>
                <a:spcPts val="0"/>
              </a:spcBef>
              <a:spcAft>
                <a:spcPts val="600"/>
              </a:spcAft>
            </a:pPr>
            <a:r>
              <a:rPr lang="en-US" dirty="0"/>
              <a:t>No effect on information presented in the Plan to the RAB or public</a:t>
            </a:r>
          </a:p>
          <a:p>
            <a:pPr>
              <a:lnSpc>
                <a:spcPct val="120000"/>
              </a:lnSpc>
              <a:spcBef>
                <a:spcPts val="0"/>
              </a:spcBef>
              <a:spcAft>
                <a:spcPts val="600"/>
              </a:spcAft>
            </a:pPr>
            <a:r>
              <a:rPr lang="en-US" dirty="0"/>
              <a:t>PHA contacted to resubmit with corrections – following not required:</a:t>
            </a:r>
          </a:p>
          <a:p>
            <a:pPr lvl="1">
              <a:lnSpc>
                <a:spcPct val="120000"/>
              </a:lnSpc>
              <a:spcBef>
                <a:spcPts val="0"/>
              </a:spcBef>
              <a:spcAft>
                <a:spcPts val="600"/>
              </a:spcAft>
            </a:pPr>
            <a:r>
              <a:rPr lang="en-US" dirty="0"/>
              <a:t>Consultation with the Resident Advisory Board (RAB), </a:t>
            </a:r>
          </a:p>
          <a:p>
            <a:pPr lvl="1">
              <a:lnSpc>
                <a:spcPct val="120000"/>
              </a:lnSpc>
              <a:spcBef>
                <a:spcPts val="0"/>
              </a:spcBef>
              <a:spcAft>
                <a:spcPts val="600"/>
              </a:spcAft>
            </a:pPr>
            <a:r>
              <a:rPr lang="en-US" dirty="0"/>
              <a:t>Public hearing, </a:t>
            </a:r>
          </a:p>
          <a:p>
            <a:pPr lvl="1">
              <a:lnSpc>
                <a:spcPct val="120000"/>
              </a:lnSpc>
              <a:spcBef>
                <a:spcPts val="0"/>
              </a:spcBef>
              <a:spcAft>
                <a:spcPts val="600"/>
              </a:spcAft>
            </a:pPr>
            <a:r>
              <a:rPr lang="en-US" dirty="0"/>
              <a:t>RAB assessment, and</a:t>
            </a:r>
          </a:p>
          <a:p>
            <a:pPr lvl="1">
              <a:lnSpc>
                <a:spcPct val="120000"/>
              </a:lnSpc>
              <a:spcBef>
                <a:spcPts val="0"/>
              </a:spcBef>
              <a:spcAft>
                <a:spcPts val="600"/>
              </a:spcAft>
            </a:pPr>
            <a:r>
              <a:rPr lang="en-US" dirty="0"/>
              <a:t>45-day public comment/review period</a:t>
            </a:r>
          </a:p>
          <a:p>
            <a:pPr>
              <a:lnSpc>
                <a:spcPct val="120000"/>
              </a:lnSpc>
              <a:spcBef>
                <a:spcPts val="0"/>
              </a:spcBef>
              <a:spcAft>
                <a:spcPts val="600"/>
              </a:spcAft>
            </a:pPr>
            <a:r>
              <a:rPr lang="en-US" dirty="0"/>
              <a:t>Examples of technical deficiencies:</a:t>
            </a:r>
          </a:p>
          <a:p>
            <a:pPr lvl="1">
              <a:lnSpc>
                <a:spcPct val="120000"/>
              </a:lnSpc>
              <a:spcBef>
                <a:spcPts val="0"/>
              </a:spcBef>
              <a:spcAft>
                <a:spcPts val="600"/>
              </a:spcAft>
            </a:pPr>
            <a:r>
              <a:rPr lang="en-US" dirty="0"/>
              <a:t>Mathematical errors</a:t>
            </a:r>
          </a:p>
        </p:txBody>
      </p:sp>
      <p:sp>
        <p:nvSpPr>
          <p:cNvPr id="4" name="Date Placeholder 3">
            <a:extLst>
              <a:ext uri="{FF2B5EF4-FFF2-40B4-BE49-F238E27FC236}">
                <a16:creationId xmlns:a16="http://schemas.microsoft.com/office/drawing/2014/main" id="{63711F8F-443E-4E5C-B547-E00126451B86}"/>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2239E575-66A3-45ED-AB79-D48503506508}"/>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CC7A3C10-E9A4-48B7-A2DA-21983452CB6A}"/>
              </a:ext>
            </a:extLst>
          </p:cNvPr>
          <p:cNvSpPr>
            <a:spLocks noGrp="1"/>
          </p:cNvSpPr>
          <p:nvPr>
            <p:ph type="sldNum" sz="quarter" idx="12"/>
          </p:nvPr>
        </p:nvSpPr>
        <p:spPr/>
        <p:txBody>
          <a:bodyPr/>
          <a:lstStyle/>
          <a:p>
            <a:fld id="{5B225326-07C1-4D0E-ABC1-3CBC035C02D3}" type="slidenum">
              <a:rPr lang="en-US" smtClean="0"/>
              <a:t>52</a:t>
            </a:fld>
            <a:endParaRPr lang="en-US"/>
          </a:p>
        </p:txBody>
      </p:sp>
    </p:spTree>
    <p:extLst>
      <p:ext uri="{BB962C8B-B14F-4D97-AF65-F5344CB8AC3E}">
        <p14:creationId xmlns:p14="http://schemas.microsoft.com/office/powerpoint/2010/main" val="3584219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C6E5-A091-493F-B931-3A7FE0EE9E7A}"/>
              </a:ext>
            </a:extLst>
          </p:cNvPr>
          <p:cNvSpPr>
            <a:spLocks noGrp="1"/>
          </p:cNvSpPr>
          <p:nvPr>
            <p:ph type="title"/>
          </p:nvPr>
        </p:nvSpPr>
        <p:spPr>
          <a:xfrm>
            <a:off x="628650" y="572882"/>
            <a:ext cx="7886700" cy="1019944"/>
          </a:xfrm>
        </p:spPr>
        <p:txBody>
          <a:bodyPr>
            <a:normAutofit/>
          </a:bodyPr>
          <a:lstStyle/>
          <a:p>
            <a:r>
              <a:rPr lang="en-US" sz="3800" b="1" dirty="0"/>
              <a:t>Substantive Deficiencies</a:t>
            </a:r>
          </a:p>
        </p:txBody>
      </p:sp>
      <p:graphicFrame>
        <p:nvGraphicFramePr>
          <p:cNvPr id="8" name="Content Placeholder 2">
            <a:extLst>
              <a:ext uri="{FF2B5EF4-FFF2-40B4-BE49-F238E27FC236}">
                <a16:creationId xmlns:a16="http://schemas.microsoft.com/office/drawing/2014/main" id="{AEBF24D6-E4CE-5479-9727-A69584A0ACE3}"/>
              </a:ext>
            </a:extLst>
          </p:cNvPr>
          <p:cNvGraphicFramePr>
            <a:graphicFrameLocks noGrp="1"/>
          </p:cNvGraphicFramePr>
          <p:nvPr>
            <p:ph idx="1"/>
            <p:extLst>
              <p:ext uri="{D42A27DB-BD31-4B8C-83A1-F6EECF244321}">
                <p14:modId xmlns:p14="http://schemas.microsoft.com/office/powerpoint/2010/main" val="107140090"/>
              </p:ext>
            </p:extLst>
          </p:nvPr>
        </p:nvGraphicFramePr>
        <p:xfrm>
          <a:off x="628650" y="1401056"/>
          <a:ext cx="7886700" cy="4775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DFC273D7-9920-480D-9394-0CB92D0A568C}"/>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195B9A22-AEB6-4EE8-8B47-5FAE71336778}"/>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64158E07-2389-4999-AAEE-8A592E09D58B}"/>
              </a:ext>
            </a:extLst>
          </p:cNvPr>
          <p:cNvSpPr>
            <a:spLocks noGrp="1"/>
          </p:cNvSpPr>
          <p:nvPr>
            <p:ph type="sldNum" sz="quarter" idx="12"/>
          </p:nvPr>
        </p:nvSpPr>
        <p:spPr/>
        <p:txBody>
          <a:bodyPr/>
          <a:lstStyle/>
          <a:p>
            <a:fld id="{5B225326-07C1-4D0E-ABC1-3CBC035C02D3}" type="slidenum">
              <a:rPr lang="en-US" smtClean="0"/>
              <a:t>53</a:t>
            </a:fld>
            <a:endParaRPr lang="en-US"/>
          </a:p>
        </p:txBody>
      </p:sp>
    </p:spTree>
    <p:extLst>
      <p:ext uri="{BB962C8B-B14F-4D97-AF65-F5344CB8AC3E}">
        <p14:creationId xmlns:p14="http://schemas.microsoft.com/office/powerpoint/2010/main" val="3706013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3594-7359-46EB-9910-166B6D1A9A58}"/>
              </a:ext>
            </a:extLst>
          </p:cNvPr>
          <p:cNvSpPr>
            <a:spLocks noGrp="1"/>
          </p:cNvSpPr>
          <p:nvPr>
            <p:ph type="title"/>
          </p:nvPr>
        </p:nvSpPr>
        <p:spPr>
          <a:xfrm>
            <a:off x="506830" y="690468"/>
            <a:ext cx="7886700" cy="864499"/>
          </a:xfrm>
        </p:spPr>
        <p:txBody>
          <a:bodyPr>
            <a:normAutofit/>
          </a:bodyPr>
          <a:lstStyle/>
          <a:p>
            <a:r>
              <a:rPr lang="en-US" sz="3800" b="1" dirty="0"/>
              <a:t>Substantive Deficiencies</a:t>
            </a:r>
          </a:p>
        </p:txBody>
      </p:sp>
      <p:sp>
        <p:nvSpPr>
          <p:cNvPr id="3" name="Content Placeholder 2">
            <a:extLst>
              <a:ext uri="{FF2B5EF4-FFF2-40B4-BE49-F238E27FC236}">
                <a16:creationId xmlns:a16="http://schemas.microsoft.com/office/drawing/2014/main" id="{998EF878-1875-49F7-94AE-779AC023A995}"/>
              </a:ext>
            </a:extLst>
          </p:cNvPr>
          <p:cNvSpPr>
            <a:spLocks noGrp="1"/>
          </p:cNvSpPr>
          <p:nvPr>
            <p:ph idx="1"/>
          </p:nvPr>
        </p:nvSpPr>
        <p:spPr>
          <a:xfrm>
            <a:off x="506830" y="1651820"/>
            <a:ext cx="8130339" cy="4533254"/>
          </a:xfrm>
        </p:spPr>
        <p:txBody>
          <a:bodyPr>
            <a:normAutofit fontScale="92500" lnSpcReduction="10000"/>
          </a:bodyPr>
          <a:lstStyle/>
          <a:p>
            <a:pPr marL="0" indent="0">
              <a:lnSpc>
                <a:spcPct val="110000"/>
              </a:lnSpc>
              <a:spcBef>
                <a:spcPts val="0"/>
              </a:spcBef>
              <a:spcAft>
                <a:spcPts val="600"/>
              </a:spcAft>
              <a:buNone/>
            </a:pPr>
            <a:r>
              <a:rPr lang="en-US" dirty="0"/>
              <a:t>Disapproval Examples:</a:t>
            </a:r>
          </a:p>
          <a:p>
            <a:pPr marL="749300" indent="-525463">
              <a:lnSpc>
                <a:spcPct val="110000"/>
              </a:lnSpc>
              <a:spcBef>
                <a:spcPts val="0"/>
              </a:spcBef>
              <a:spcAft>
                <a:spcPts val="600"/>
              </a:spcAft>
              <a:buFont typeface="Wingdings 2" panose="05020102010507070707" pitchFamily="18" charset="2"/>
              <a:buChar char="Î"/>
            </a:pPr>
            <a:r>
              <a:rPr lang="en-US" sz="2600" dirty="0">
                <a:solidFill>
                  <a:srgbClr val="C00000"/>
                </a:solidFill>
              </a:rPr>
              <a:t>PH did not meet with RAB – comments not included</a:t>
            </a:r>
          </a:p>
          <a:p>
            <a:pPr marL="749300" indent="-525463">
              <a:lnSpc>
                <a:spcPct val="110000"/>
              </a:lnSpc>
              <a:spcBef>
                <a:spcPts val="0"/>
              </a:spcBef>
              <a:spcAft>
                <a:spcPts val="600"/>
              </a:spcAft>
              <a:buFont typeface="Wingdings 2" panose="05020102010507070707" pitchFamily="18" charset="2"/>
              <a:buChar char="Î"/>
            </a:pPr>
            <a:r>
              <a:rPr lang="en-US" sz="2600" dirty="0">
                <a:solidFill>
                  <a:srgbClr val="C00000"/>
                </a:solidFill>
              </a:rPr>
              <a:t>A public hearing was not held</a:t>
            </a:r>
          </a:p>
          <a:p>
            <a:pPr marL="749300" indent="-525463">
              <a:lnSpc>
                <a:spcPct val="110000"/>
              </a:lnSpc>
              <a:spcBef>
                <a:spcPts val="0"/>
              </a:spcBef>
              <a:spcAft>
                <a:spcPts val="600"/>
              </a:spcAft>
              <a:buFont typeface="Wingdings 2" panose="05020102010507070707" pitchFamily="18" charset="2"/>
              <a:buChar char="Î"/>
            </a:pPr>
            <a:r>
              <a:rPr lang="en-US" sz="2600" dirty="0">
                <a:solidFill>
                  <a:srgbClr val="C00000"/>
                </a:solidFill>
              </a:rPr>
              <a:t>Inconsistent with the </a:t>
            </a:r>
            <a:r>
              <a:rPr lang="en-US" sz="2600" dirty="0" err="1">
                <a:solidFill>
                  <a:srgbClr val="C00000"/>
                </a:solidFill>
              </a:rPr>
              <a:t>ConPlan</a:t>
            </a:r>
            <a:endParaRPr lang="en-US" sz="2600" dirty="0">
              <a:solidFill>
                <a:srgbClr val="C00000"/>
              </a:solidFill>
              <a:cs typeface="Calibri"/>
            </a:endParaRPr>
          </a:p>
          <a:p>
            <a:pPr marL="749300" indent="-525463">
              <a:lnSpc>
                <a:spcPct val="110000"/>
              </a:lnSpc>
              <a:spcBef>
                <a:spcPts val="0"/>
              </a:spcBef>
              <a:spcAft>
                <a:spcPts val="600"/>
              </a:spcAft>
              <a:buFont typeface="Wingdings 2" panose="05020102010507070707" pitchFamily="18" charset="2"/>
              <a:buChar char="Î"/>
            </a:pPr>
            <a:r>
              <a:rPr lang="en-US" sz="2600" dirty="0">
                <a:solidFill>
                  <a:srgbClr val="C00000"/>
                </a:solidFill>
              </a:rPr>
              <a:t>Violence Against Women Act (VAWA) information omitted</a:t>
            </a:r>
            <a:endParaRPr lang="en-US" sz="2600" dirty="0">
              <a:solidFill>
                <a:srgbClr val="C00000"/>
              </a:solidFill>
              <a:cs typeface="Calibri"/>
            </a:endParaRPr>
          </a:p>
          <a:p>
            <a:pPr marL="749300" indent="-525463">
              <a:lnSpc>
                <a:spcPct val="110000"/>
              </a:lnSpc>
              <a:spcBef>
                <a:spcPts val="0"/>
              </a:spcBef>
              <a:spcAft>
                <a:spcPts val="600"/>
              </a:spcAft>
              <a:buFont typeface="Wingdings 2" panose="05020102010507070707" pitchFamily="18" charset="2"/>
              <a:buChar char="Î"/>
            </a:pPr>
            <a:r>
              <a:rPr lang="en-US" sz="2600" dirty="0">
                <a:solidFill>
                  <a:srgbClr val="C00000"/>
                </a:solidFill>
                <a:cs typeface="Calibri"/>
              </a:rPr>
              <a:t>Repositioning plans not included</a:t>
            </a:r>
          </a:p>
          <a:p>
            <a:pPr marL="509587" indent="-285750">
              <a:lnSpc>
                <a:spcPct val="110000"/>
              </a:lnSpc>
              <a:spcBef>
                <a:spcPts val="0"/>
              </a:spcBef>
              <a:spcAft>
                <a:spcPts val="600"/>
              </a:spcAft>
            </a:pPr>
            <a:r>
              <a:rPr lang="en-US" sz="2200" dirty="0"/>
              <a:t>Consequences for Failure to Submit Approvable PHA Plans: </a:t>
            </a:r>
          </a:p>
          <a:p>
            <a:pPr marL="966787" lvl="1" indent="-285750">
              <a:lnSpc>
                <a:spcPct val="110000"/>
              </a:lnSpc>
              <a:spcBef>
                <a:spcPts val="0"/>
              </a:spcBef>
              <a:spcAft>
                <a:spcPts val="600"/>
              </a:spcAft>
            </a:pPr>
            <a:r>
              <a:rPr lang="en-US" sz="1900" dirty="0"/>
              <a:t>If a PHA fails to submit complete PHA Plans in a timely manner, HUD may impose sanctions including but not limited to the withholding of or future reductions in funding for the Capital Fund program, Operating Fund, or HCV administrative fees.</a:t>
            </a:r>
            <a:endParaRPr lang="en-US" sz="1900" dirty="0">
              <a:solidFill>
                <a:srgbClr val="C00000"/>
              </a:solidFill>
              <a:cs typeface="Calibri"/>
            </a:endParaRPr>
          </a:p>
          <a:p>
            <a:pPr marL="0" indent="0">
              <a:lnSpc>
                <a:spcPct val="110000"/>
              </a:lnSpc>
              <a:spcBef>
                <a:spcPts val="0"/>
              </a:spcBef>
              <a:spcAft>
                <a:spcPts val="600"/>
              </a:spcAft>
              <a:buNone/>
            </a:pPr>
            <a:endParaRPr lang="en-US" dirty="0"/>
          </a:p>
        </p:txBody>
      </p:sp>
      <p:sp>
        <p:nvSpPr>
          <p:cNvPr id="4" name="Date Placeholder 3">
            <a:extLst>
              <a:ext uri="{FF2B5EF4-FFF2-40B4-BE49-F238E27FC236}">
                <a16:creationId xmlns:a16="http://schemas.microsoft.com/office/drawing/2014/main" id="{2C3F223B-B169-4B7B-9DA0-0F3A34FEB688}"/>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85A3C3F8-52C3-4B89-A9C5-E3856807450C}"/>
              </a:ext>
            </a:extLst>
          </p:cNvPr>
          <p:cNvSpPr>
            <a:spLocks noGrp="1"/>
          </p:cNvSpPr>
          <p:nvPr>
            <p:ph type="ftr" sz="quarter" idx="11"/>
          </p:nvPr>
        </p:nvSpPr>
        <p:spPr>
          <a:xfrm>
            <a:off x="3028950" y="6356350"/>
            <a:ext cx="3086100" cy="365125"/>
          </a:xfrm>
        </p:spPr>
        <p:txBody>
          <a:bodyPr/>
          <a:lstStyle/>
          <a:p>
            <a:r>
              <a:rPr lang="en-US"/>
              <a:t>Omaha FO PHA PLAN TRAINING</a:t>
            </a:r>
            <a:endParaRPr lang="en-US" dirty="0"/>
          </a:p>
        </p:txBody>
      </p:sp>
      <p:sp>
        <p:nvSpPr>
          <p:cNvPr id="6" name="Slide Number Placeholder 5">
            <a:extLst>
              <a:ext uri="{FF2B5EF4-FFF2-40B4-BE49-F238E27FC236}">
                <a16:creationId xmlns:a16="http://schemas.microsoft.com/office/drawing/2014/main" id="{B1EFE6BA-6A0D-40FC-9076-1B1F68FCB485}"/>
              </a:ext>
            </a:extLst>
          </p:cNvPr>
          <p:cNvSpPr>
            <a:spLocks noGrp="1"/>
          </p:cNvSpPr>
          <p:nvPr>
            <p:ph type="sldNum" sz="quarter" idx="12"/>
          </p:nvPr>
        </p:nvSpPr>
        <p:spPr/>
        <p:txBody>
          <a:bodyPr/>
          <a:lstStyle/>
          <a:p>
            <a:fld id="{5B225326-07C1-4D0E-ABC1-3CBC035C02D3}" type="slidenum">
              <a:rPr lang="en-US" smtClean="0"/>
              <a:t>54</a:t>
            </a:fld>
            <a:endParaRPr lang="en-US"/>
          </a:p>
        </p:txBody>
      </p:sp>
      <p:pic>
        <p:nvPicPr>
          <p:cNvPr id="8" name="Picture 7">
            <a:extLst>
              <a:ext uri="{FF2B5EF4-FFF2-40B4-BE49-F238E27FC236}">
                <a16:creationId xmlns:a16="http://schemas.microsoft.com/office/drawing/2014/main" id="{471237FA-1B2B-B0F1-C934-3784460F9169}"/>
              </a:ext>
            </a:extLst>
          </p:cNvPr>
          <p:cNvPicPr>
            <a:picLocks noChangeAspect="1"/>
          </p:cNvPicPr>
          <p:nvPr/>
        </p:nvPicPr>
        <p:blipFill>
          <a:blip r:embed="rId3"/>
          <a:stretch>
            <a:fillRect/>
          </a:stretch>
        </p:blipFill>
        <p:spPr>
          <a:xfrm>
            <a:off x="6336130" y="136524"/>
            <a:ext cx="2301039" cy="1760999"/>
          </a:xfrm>
          <a:prstGeom prst="rect">
            <a:avLst/>
          </a:prstGeom>
        </p:spPr>
      </p:pic>
    </p:spTree>
    <p:extLst>
      <p:ext uri="{BB962C8B-B14F-4D97-AF65-F5344CB8AC3E}">
        <p14:creationId xmlns:p14="http://schemas.microsoft.com/office/powerpoint/2010/main" val="11042583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3CFA-C322-4F55-8C80-9EF907DFC6D4}"/>
              </a:ext>
            </a:extLst>
          </p:cNvPr>
          <p:cNvSpPr>
            <a:spLocks noGrp="1"/>
          </p:cNvSpPr>
          <p:nvPr>
            <p:ph type="title"/>
          </p:nvPr>
        </p:nvSpPr>
        <p:spPr/>
        <p:txBody>
          <a:bodyPr/>
          <a:lstStyle/>
          <a:p>
            <a:r>
              <a:rPr lang="en-US" b="1" dirty="0"/>
              <a:t>Q&amp;A</a:t>
            </a:r>
          </a:p>
        </p:txBody>
      </p:sp>
      <p:sp>
        <p:nvSpPr>
          <p:cNvPr id="4" name="Date Placeholder 3">
            <a:extLst>
              <a:ext uri="{FF2B5EF4-FFF2-40B4-BE49-F238E27FC236}">
                <a16:creationId xmlns:a16="http://schemas.microsoft.com/office/drawing/2014/main" id="{DCED8E4C-F80A-411D-A0C1-327A8C44B19D}"/>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4A58CCFF-7C12-41CA-8481-4A67F918FFD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Omaha FO PHA PLAN TRAINING</a:t>
            </a:r>
          </a:p>
        </p:txBody>
      </p:sp>
      <p:sp>
        <p:nvSpPr>
          <p:cNvPr id="6" name="Slide Number Placeholder 5">
            <a:extLst>
              <a:ext uri="{FF2B5EF4-FFF2-40B4-BE49-F238E27FC236}">
                <a16:creationId xmlns:a16="http://schemas.microsoft.com/office/drawing/2014/main" id="{C39AF081-638D-41A6-999D-704F9F9D9A2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25326-07C1-4D0E-ABC1-3CBC035C02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2ED9E46F-9B4C-4581-A48E-E47C09EA7782}"/>
              </a:ext>
            </a:extLst>
          </p:cNvPr>
          <p:cNvSpPr/>
          <p:nvPr/>
        </p:nvSpPr>
        <p:spPr>
          <a:xfrm>
            <a:off x="3994839" y="3025776"/>
            <a:ext cx="4231487" cy="1700463"/>
          </a:xfrm>
          <a:custGeom>
            <a:avLst/>
            <a:gdLst>
              <a:gd name="connsiteX0" fmla="*/ 0 w 4028232"/>
              <a:gd name="connsiteY0" fmla="*/ 0 h 2475549"/>
              <a:gd name="connsiteX1" fmla="*/ 4028232 w 4028232"/>
              <a:gd name="connsiteY1" fmla="*/ 0 h 2475549"/>
              <a:gd name="connsiteX2" fmla="*/ 4028232 w 4028232"/>
              <a:gd name="connsiteY2" fmla="*/ 2475549 h 2475549"/>
              <a:gd name="connsiteX3" fmla="*/ 0 w 4028232"/>
              <a:gd name="connsiteY3" fmla="*/ 2475549 h 2475549"/>
              <a:gd name="connsiteX4" fmla="*/ 0 w 4028232"/>
              <a:gd name="connsiteY4" fmla="*/ 0 h 247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8232" h="2475549">
                <a:moveTo>
                  <a:pt x="0" y="0"/>
                </a:moveTo>
                <a:lnTo>
                  <a:pt x="4028232" y="0"/>
                </a:lnTo>
                <a:lnTo>
                  <a:pt x="4028232" y="2475549"/>
                </a:lnTo>
                <a:lnTo>
                  <a:pt x="0" y="2475549"/>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4518" tIns="184912" rIns="184911" bIns="184912" numCol="1" spcCol="1270" anchor="ctr" anchorCtr="0">
            <a:noAutofit/>
          </a:bodyPr>
          <a:lstStyle/>
          <a:p>
            <a:pPr marL="0" lvl="0" indent="0" algn="l" defTabSz="1155700">
              <a:lnSpc>
                <a:spcPct val="90000"/>
              </a:lnSpc>
              <a:spcBef>
                <a:spcPct val="0"/>
              </a:spcBef>
              <a:spcAft>
                <a:spcPct val="35000"/>
              </a:spcAft>
              <a:buFont typeface="Arial" panose="020B0604020202020204" pitchFamily="34" charset="0"/>
              <a:buNone/>
            </a:pPr>
            <a:r>
              <a:rPr lang="en-US" sz="2200" kern="1200" dirty="0">
                <a:latin typeface="+mj-lt"/>
              </a:rPr>
              <a:t>It is a Technical Deficiency if it does not have an effect on the information that was presented to the RAB or the public.</a:t>
            </a:r>
          </a:p>
        </p:txBody>
      </p:sp>
      <p:sp>
        <p:nvSpPr>
          <p:cNvPr id="8" name="Freeform: Shape 7">
            <a:extLst>
              <a:ext uri="{FF2B5EF4-FFF2-40B4-BE49-F238E27FC236}">
                <a16:creationId xmlns:a16="http://schemas.microsoft.com/office/drawing/2014/main" id="{EF646BB3-B9DC-4ACF-9DE1-A28D1BECC312}"/>
              </a:ext>
            </a:extLst>
          </p:cNvPr>
          <p:cNvSpPr/>
          <p:nvPr/>
        </p:nvSpPr>
        <p:spPr>
          <a:xfrm>
            <a:off x="917674" y="1690689"/>
            <a:ext cx="3086100" cy="3105900"/>
          </a:xfrm>
          <a:custGeom>
            <a:avLst/>
            <a:gdLst>
              <a:gd name="connsiteX0" fmla="*/ 0 w 2474312"/>
              <a:gd name="connsiteY0" fmla="*/ 1237156 h 2474312"/>
              <a:gd name="connsiteX1" fmla="*/ 1237156 w 2474312"/>
              <a:gd name="connsiteY1" fmla="*/ 0 h 2474312"/>
              <a:gd name="connsiteX2" fmla="*/ 2474312 w 2474312"/>
              <a:gd name="connsiteY2" fmla="*/ 1237156 h 2474312"/>
              <a:gd name="connsiteX3" fmla="*/ 1237156 w 2474312"/>
              <a:gd name="connsiteY3" fmla="*/ 2474312 h 2474312"/>
              <a:gd name="connsiteX4" fmla="*/ 0 w 2474312"/>
              <a:gd name="connsiteY4" fmla="*/ 1237156 h 2474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312" h="2474312">
                <a:moveTo>
                  <a:pt x="0" y="1237156"/>
                </a:moveTo>
                <a:cubicBezTo>
                  <a:pt x="0" y="553894"/>
                  <a:pt x="553894" y="0"/>
                  <a:pt x="1237156" y="0"/>
                </a:cubicBezTo>
                <a:cubicBezTo>
                  <a:pt x="1920418" y="0"/>
                  <a:pt x="2474312" y="553894"/>
                  <a:pt x="2474312" y="1237156"/>
                </a:cubicBezTo>
                <a:cubicBezTo>
                  <a:pt x="2474312" y="1920418"/>
                  <a:pt x="1920418" y="2474312"/>
                  <a:pt x="1237156" y="2474312"/>
                </a:cubicBezTo>
                <a:cubicBezTo>
                  <a:pt x="553894" y="2474312"/>
                  <a:pt x="0" y="1920418"/>
                  <a:pt x="0" y="1237156"/>
                </a:cubicBezTo>
                <a:close/>
              </a:path>
            </a:pathLst>
          </a:custGeom>
          <a:solidFill>
            <a:schemeClr val="accent5">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62355" tIns="362355" rIns="362355" bIns="362355" numCol="1" spcCol="1270" anchor="ctr" anchorCtr="0">
            <a:noAutofit/>
          </a:bodyPr>
          <a:lstStyle/>
          <a:p>
            <a:pPr marL="63500" lvl="0" indent="49213" algn="ctr" defTabSz="1066800">
              <a:lnSpc>
                <a:spcPct val="90000"/>
              </a:lnSpc>
              <a:spcBef>
                <a:spcPct val="0"/>
              </a:spcBef>
              <a:spcAft>
                <a:spcPct val="35000"/>
              </a:spcAft>
            </a:pPr>
            <a:r>
              <a:rPr lang="en-US" sz="2200" kern="1200" dirty="0"/>
              <a:t>If a </a:t>
            </a:r>
            <a:r>
              <a:rPr lang="en-US" sz="2200" dirty="0"/>
              <a:t>PHA completes the wrong PHA Plan template, is it a Technical Deficiency or a Substantive Deficiency?</a:t>
            </a:r>
          </a:p>
        </p:txBody>
      </p:sp>
    </p:spTree>
    <p:extLst>
      <p:ext uri="{BB962C8B-B14F-4D97-AF65-F5344CB8AC3E}">
        <p14:creationId xmlns:p14="http://schemas.microsoft.com/office/powerpoint/2010/main" val="170798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3594-7359-46EB-9910-166B6D1A9A58}"/>
              </a:ext>
            </a:extLst>
          </p:cNvPr>
          <p:cNvSpPr>
            <a:spLocks noGrp="1"/>
          </p:cNvSpPr>
          <p:nvPr>
            <p:ph type="title"/>
          </p:nvPr>
        </p:nvSpPr>
        <p:spPr>
          <a:xfrm>
            <a:off x="648929" y="687480"/>
            <a:ext cx="5797399" cy="994172"/>
          </a:xfrm>
        </p:spPr>
        <p:txBody>
          <a:bodyPr>
            <a:normAutofit/>
          </a:bodyPr>
          <a:lstStyle/>
          <a:p>
            <a:r>
              <a:rPr lang="en-US" sz="3800" b="1" dirty="0"/>
              <a:t>PHA Plan Approval</a:t>
            </a:r>
          </a:p>
        </p:txBody>
      </p:sp>
      <p:sp>
        <p:nvSpPr>
          <p:cNvPr id="3" name="Content Placeholder 2">
            <a:extLst>
              <a:ext uri="{FF2B5EF4-FFF2-40B4-BE49-F238E27FC236}">
                <a16:creationId xmlns:a16="http://schemas.microsoft.com/office/drawing/2014/main" id="{998EF878-1875-49F7-94AE-779AC023A995}"/>
              </a:ext>
            </a:extLst>
          </p:cNvPr>
          <p:cNvSpPr>
            <a:spLocks noGrp="1"/>
          </p:cNvSpPr>
          <p:nvPr>
            <p:ph idx="1"/>
          </p:nvPr>
        </p:nvSpPr>
        <p:spPr>
          <a:xfrm>
            <a:off x="648929" y="1524000"/>
            <a:ext cx="5378245" cy="4646520"/>
          </a:xfrm>
        </p:spPr>
        <p:txBody>
          <a:bodyPr anchor="ctr">
            <a:normAutofit fontScale="92500" lnSpcReduction="20000"/>
          </a:bodyPr>
          <a:lstStyle/>
          <a:p>
            <a:pPr>
              <a:spcBef>
                <a:spcPts val="0"/>
              </a:spcBef>
              <a:spcAft>
                <a:spcPts val="600"/>
              </a:spcAft>
            </a:pPr>
            <a:r>
              <a:rPr lang="en-US" sz="2200" dirty="0"/>
              <a:t>If Plan is complete (including all required certifications and supporting documents), consistent and compliant, PHA is notified in writing the Plan is approved. </a:t>
            </a:r>
          </a:p>
          <a:p>
            <a:pPr>
              <a:spcBef>
                <a:spcPts val="0"/>
              </a:spcBef>
              <a:spcAft>
                <a:spcPts val="600"/>
              </a:spcAft>
            </a:pPr>
            <a:r>
              <a:rPr lang="en-US" sz="2200" dirty="0"/>
              <a:t>PHA must make its approved Plan and the required attachments and supporting documents related to the Plan available for review and inspection at the principal office of the PHA during normal business hours.</a:t>
            </a:r>
          </a:p>
          <a:p>
            <a:pPr>
              <a:spcBef>
                <a:spcPts val="0"/>
              </a:spcBef>
              <a:spcAft>
                <a:spcPts val="600"/>
              </a:spcAft>
            </a:pPr>
            <a:r>
              <a:rPr lang="en-US" sz="2200" dirty="0"/>
              <a:t>To ensure RAB is fully engaged in the full plan process, PHAs may provide Plan approval letter and at least one copy of the approved plan to each RAB.</a:t>
            </a:r>
          </a:p>
          <a:p>
            <a:pPr>
              <a:spcBef>
                <a:spcPts val="0"/>
              </a:spcBef>
              <a:spcAft>
                <a:spcPts val="600"/>
              </a:spcAft>
            </a:pPr>
            <a:r>
              <a:rPr lang="en-US" sz="2200" dirty="0"/>
              <a:t>Each resident council may be provided a copy of the approved Plan.</a:t>
            </a:r>
          </a:p>
          <a:p>
            <a:pPr>
              <a:spcBef>
                <a:spcPts val="0"/>
              </a:spcBef>
              <a:spcAft>
                <a:spcPts val="600"/>
              </a:spcAft>
            </a:pPr>
            <a:r>
              <a:rPr lang="en-US" sz="2200" dirty="0"/>
              <a:t>PHAs are strongly encouraged to post the template submission and all plan elements on their website, if applicable.</a:t>
            </a:r>
          </a:p>
          <a:p>
            <a:pPr marL="0" indent="0">
              <a:spcBef>
                <a:spcPts val="0"/>
              </a:spcBef>
              <a:spcAft>
                <a:spcPts val="600"/>
              </a:spcAft>
              <a:buNone/>
            </a:pPr>
            <a:endParaRPr lang="en-US" sz="1900" dirty="0"/>
          </a:p>
        </p:txBody>
      </p:sp>
      <p:sp>
        <p:nvSpPr>
          <p:cNvPr id="13" name="Rectangle 1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Graphic 9" descr="Checkmark">
            <a:extLst>
              <a:ext uri="{FF2B5EF4-FFF2-40B4-BE49-F238E27FC236}">
                <a16:creationId xmlns:a16="http://schemas.microsoft.com/office/drawing/2014/main" id="{85D2FF45-8F04-04B4-DF51-240E01D7B9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6" name="Slide Number Placeholder 5">
            <a:extLst>
              <a:ext uri="{FF2B5EF4-FFF2-40B4-BE49-F238E27FC236}">
                <a16:creationId xmlns:a16="http://schemas.microsoft.com/office/drawing/2014/main" id="{B1EFE6BA-6A0D-40FC-9076-1B1F68FCB485}"/>
              </a:ext>
            </a:extLst>
          </p:cNvPr>
          <p:cNvSpPr>
            <a:spLocks noGrp="1"/>
          </p:cNvSpPr>
          <p:nvPr>
            <p:ph type="sldNum" sz="quarter" idx="12"/>
          </p:nvPr>
        </p:nvSpPr>
        <p:spPr>
          <a:xfrm>
            <a:off x="7576075" y="6415760"/>
            <a:ext cx="759278" cy="273844"/>
          </a:xfrm>
        </p:spPr>
        <p:txBody>
          <a:bodyPr>
            <a:normAutofit/>
          </a:bodyPr>
          <a:lstStyle/>
          <a:p>
            <a:pPr>
              <a:spcAft>
                <a:spcPts val="600"/>
              </a:spcAft>
            </a:pPr>
            <a:fld id="{5B225326-07C1-4D0E-ABC1-3CBC035C02D3}" type="slidenum">
              <a:rPr lang="en-US" sz="920">
                <a:solidFill>
                  <a:srgbClr val="FFFFFF"/>
                </a:solidFill>
              </a:rPr>
              <a:pPr>
                <a:spcAft>
                  <a:spcPts val="600"/>
                </a:spcAft>
              </a:pPr>
              <a:t>56</a:t>
            </a:fld>
            <a:endParaRPr lang="en-US" sz="920">
              <a:solidFill>
                <a:srgbClr val="FFFFFF"/>
              </a:solidFill>
            </a:endParaRPr>
          </a:p>
        </p:txBody>
      </p:sp>
      <p:sp>
        <p:nvSpPr>
          <p:cNvPr id="7" name="Date Placeholder 3">
            <a:extLst>
              <a:ext uri="{FF2B5EF4-FFF2-40B4-BE49-F238E27FC236}">
                <a16:creationId xmlns:a16="http://schemas.microsoft.com/office/drawing/2014/main" id="{2EB4ED00-8B65-2848-7DF7-1AC73C2ECEB7}"/>
              </a:ext>
            </a:extLst>
          </p:cNvPr>
          <p:cNvSpPr txBox="1">
            <a:spLocks/>
          </p:cNvSpPr>
          <p:nvPr/>
        </p:nvSpPr>
        <p:spPr>
          <a:xfrm>
            <a:off x="628650" y="6356351"/>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September 13, 2023</a:t>
            </a:r>
          </a:p>
        </p:txBody>
      </p:sp>
      <p:sp>
        <p:nvSpPr>
          <p:cNvPr id="8" name="Footer Placeholder 4">
            <a:extLst>
              <a:ext uri="{FF2B5EF4-FFF2-40B4-BE49-F238E27FC236}">
                <a16:creationId xmlns:a16="http://schemas.microsoft.com/office/drawing/2014/main" id="{3B2496BE-3EF0-8277-3BAC-3275A3313DB6}"/>
              </a:ext>
            </a:extLst>
          </p:cNvPr>
          <p:cNvSpPr>
            <a:spLocks noGrp="1"/>
          </p:cNvSpPr>
          <p:nvPr>
            <p:ph type="ftr" sz="quarter" idx="11"/>
          </p:nvPr>
        </p:nvSpPr>
        <p:spPr>
          <a:xfrm>
            <a:off x="3038168" y="6410632"/>
            <a:ext cx="3076882" cy="310844"/>
          </a:xfrm>
        </p:spPr>
        <p:txBody>
          <a:bodyPr/>
          <a:lstStyle/>
          <a:p>
            <a:r>
              <a:rPr lang="en-US" dirty="0"/>
              <a:t>Omaha FO PHA PLAN TRAINING</a:t>
            </a:r>
          </a:p>
        </p:txBody>
      </p:sp>
    </p:spTree>
    <p:extLst>
      <p:ext uri="{BB962C8B-B14F-4D97-AF65-F5344CB8AC3E}">
        <p14:creationId xmlns:p14="http://schemas.microsoft.com/office/powerpoint/2010/main" val="29006863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CB67-2D02-0984-BDFA-AFFEC399B657}"/>
              </a:ext>
            </a:extLst>
          </p:cNvPr>
          <p:cNvSpPr>
            <a:spLocks noGrp="1"/>
          </p:cNvSpPr>
          <p:nvPr>
            <p:ph type="title"/>
          </p:nvPr>
        </p:nvSpPr>
        <p:spPr>
          <a:xfrm>
            <a:off x="628650" y="681037"/>
            <a:ext cx="7886700" cy="783969"/>
          </a:xfrm>
        </p:spPr>
        <p:txBody>
          <a:bodyPr>
            <a:normAutofit/>
          </a:bodyPr>
          <a:lstStyle/>
          <a:p>
            <a:r>
              <a:rPr lang="en-US" sz="3800" b="1" dirty="0"/>
              <a:t>Plan approval Process:</a:t>
            </a:r>
          </a:p>
        </p:txBody>
      </p:sp>
      <p:graphicFrame>
        <p:nvGraphicFramePr>
          <p:cNvPr id="5" name="Content Placeholder 4">
            <a:extLst>
              <a:ext uri="{FF2B5EF4-FFF2-40B4-BE49-F238E27FC236}">
                <a16:creationId xmlns:a16="http://schemas.microsoft.com/office/drawing/2014/main" id="{050F5269-3557-BA84-0B17-1904CF5B7A16}"/>
              </a:ext>
            </a:extLst>
          </p:cNvPr>
          <p:cNvGraphicFramePr>
            <a:graphicFrameLocks noGrp="1"/>
          </p:cNvGraphicFramePr>
          <p:nvPr>
            <p:ph idx="1"/>
            <p:extLst>
              <p:ext uri="{D42A27DB-BD31-4B8C-83A1-F6EECF244321}">
                <p14:modId xmlns:p14="http://schemas.microsoft.com/office/powerpoint/2010/main" val="2844738141"/>
              </p:ext>
            </p:extLst>
          </p:nvPr>
        </p:nvGraphicFramePr>
        <p:xfrm>
          <a:off x="628650" y="1582994"/>
          <a:ext cx="7886700" cy="4709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9AC64AEF-61E4-789B-B378-6283C814535A}"/>
              </a:ext>
            </a:extLst>
          </p:cNvPr>
          <p:cNvPicPr>
            <a:picLocks noChangeAspect="1"/>
          </p:cNvPicPr>
          <p:nvPr/>
        </p:nvPicPr>
        <p:blipFill>
          <a:blip r:embed="rId8"/>
          <a:stretch>
            <a:fillRect/>
          </a:stretch>
        </p:blipFill>
        <p:spPr>
          <a:xfrm>
            <a:off x="5220616" y="5791727"/>
            <a:ext cx="2694666" cy="640135"/>
          </a:xfrm>
          <a:prstGeom prst="rect">
            <a:avLst/>
          </a:prstGeom>
        </p:spPr>
      </p:pic>
      <p:cxnSp>
        <p:nvCxnSpPr>
          <p:cNvPr id="11" name="Straight Connector 10">
            <a:extLst>
              <a:ext uri="{FF2B5EF4-FFF2-40B4-BE49-F238E27FC236}">
                <a16:creationId xmlns:a16="http://schemas.microsoft.com/office/drawing/2014/main" id="{D8738599-B6D0-93CD-1C66-182081F2343A}"/>
              </a:ext>
            </a:extLst>
          </p:cNvPr>
          <p:cNvCxnSpPr>
            <a:cxnSpLocks/>
          </p:cNvCxnSpPr>
          <p:nvPr/>
        </p:nvCxnSpPr>
        <p:spPr>
          <a:xfrm>
            <a:off x="6469626" y="5558884"/>
            <a:ext cx="0" cy="232843"/>
          </a:xfrm>
          <a:prstGeom prst="line">
            <a:avLst/>
          </a:prstGeom>
        </p:spPr>
        <p:style>
          <a:lnRef idx="1">
            <a:schemeClr val="accent1"/>
          </a:lnRef>
          <a:fillRef idx="0">
            <a:schemeClr val="accent1"/>
          </a:fillRef>
          <a:effectRef idx="0">
            <a:schemeClr val="accent1"/>
          </a:effectRef>
          <a:fontRef idx="minor">
            <a:schemeClr val="tx1"/>
          </a:fontRef>
        </p:style>
      </p:cxnSp>
      <p:sp>
        <p:nvSpPr>
          <p:cNvPr id="15" name="Date Placeholder 3">
            <a:extLst>
              <a:ext uri="{FF2B5EF4-FFF2-40B4-BE49-F238E27FC236}">
                <a16:creationId xmlns:a16="http://schemas.microsoft.com/office/drawing/2014/main" id="{B317A73A-8139-F9D6-4BE2-F9E633E4B8DB}"/>
              </a:ext>
            </a:extLst>
          </p:cNvPr>
          <p:cNvSpPr>
            <a:spLocks noGrp="1"/>
          </p:cNvSpPr>
          <p:nvPr>
            <p:ph type="dt" sz="half" idx="10"/>
          </p:nvPr>
        </p:nvSpPr>
        <p:spPr>
          <a:xfrm>
            <a:off x="628650" y="6356351"/>
            <a:ext cx="2057400" cy="365125"/>
          </a:xfrm>
        </p:spPr>
        <p:txBody>
          <a:bodyPr/>
          <a:lstStyle/>
          <a:p>
            <a:r>
              <a:rPr lang="en-US" dirty="0"/>
              <a:t>September 13, 2023</a:t>
            </a:r>
          </a:p>
        </p:txBody>
      </p:sp>
      <p:sp>
        <p:nvSpPr>
          <p:cNvPr id="16" name="Footer Placeholder 4">
            <a:extLst>
              <a:ext uri="{FF2B5EF4-FFF2-40B4-BE49-F238E27FC236}">
                <a16:creationId xmlns:a16="http://schemas.microsoft.com/office/drawing/2014/main" id="{76A24280-0EC0-89E4-271C-444D16B40864}"/>
              </a:ext>
            </a:extLst>
          </p:cNvPr>
          <p:cNvSpPr>
            <a:spLocks noGrp="1"/>
          </p:cNvSpPr>
          <p:nvPr>
            <p:ph type="ftr" sz="quarter" idx="11"/>
          </p:nvPr>
        </p:nvSpPr>
        <p:spPr>
          <a:xfrm>
            <a:off x="3038168" y="6410632"/>
            <a:ext cx="3076882" cy="310844"/>
          </a:xfrm>
        </p:spPr>
        <p:txBody>
          <a:bodyPr/>
          <a:lstStyle/>
          <a:p>
            <a:r>
              <a:rPr lang="en-US" dirty="0"/>
              <a:t>Omaha FO PHA PLAN TRAINING</a:t>
            </a:r>
          </a:p>
        </p:txBody>
      </p:sp>
      <p:sp>
        <p:nvSpPr>
          <p:cNvPr id="17" name="Slide Number Placeholder 5">
            <a:extLst>
              <a:ext uri="{FF2B5EF4-FFF2-40B4-BE49-F238E27FC236}">
                <a16:creationId xmlns:a16="http://schemas.microsoft.com/office/drawing/2014/main" id="{7D212DBB-AF74-B0CF-DDEA-5E373001C0BB}"/>
              </a:ext>
            </a:extLst>
          </p:cNvPr>
          <p:cNvSpPr>
            <a:spLocks noGrp="1"/>
          </p:cNvSpPr>
          <p:nvPr>
            <p:ph type="sldNum" sz="quarter" idx="12"/>
          </p:nvPr>
        </p:nvSpPr>
        <p:spPr>
          <a:xfrm>
            <a:off x="6457950" y="6356351"/>
            <a:ext cx="2057400" cy="365125"/>
          </a:xfrm>
        </p:spPr>
        <p:txBody>
          <a:bodyPr/>
          <a:lstStyle/>
          <a:p>
            <a:fld id="{5B225326-07C1-4D0E-ABC1-3CBC035C02D3}" type="slidenum">
              <a:rPr lang="en-US" smtClean="0"/>
              <a:t>57</a:t>
            </a:fld>
            <a:endParaRPr lang="en-US" dirty="0"/>
          </a:p>
        </p:txBody>
      </p:sp>
    </p:spTree>
    <p:extLst>
      <p:ext uri="{BB962C8B-B14F-4D97-AF65-F5344CB8AC3E}">
        <p14:creationId xmlns:p14="http://schemas.microsoft.com/office/powerpoint/2010/main" val="6292588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7F5B-DBC6-43C9-8806-98E7F03A2BF1}"/>
              </a:ext>
            </a:extLst>
          </p:cNvPr>
          <p:cNvSpPr>
            <a:spLocks noGrp="1"/>
          </p:cNvSpPr>
          <p:nvPr>
            <p:ph type="ctrTitle"/>
          </p:nvPr>
        </p:nvSpPr>
        <p:spPr>
          <a:xfrm>
            <a:off x="4154904" y="1661292"/>
            <a:ext cx="4126031" cy="2134773"/>
          </a:xfrm>
        </p:spPr>
        <p:txBody>
          <a:bodyPr>
            <a:noAutofit/>
          </a:bodyPr>
          <a:lstStyle/>
          <a:p>
            <a:pPr lvl="0" algn="l">
              <a:spcBef>
                <a:spcPts val="1000"/>
              </a:spcBef>
            </a:pPr>
            <a:r>
              <a:rPr lang="en-US" sz="5400">
                <a:solidFill>
                  <a:schemeClr val="bg1"/>
                </a:solidFill>
                <a:ea typeface="+mn-ea"/>
                <a:cs typeface="Calibri"/>
              </a:rPr>
              <a:t>Wrap Up</a:t>
            </a:r>
          </a:p>
        </p:txBody>
      </p:sp>
      <p:pic>
        <p:nvPicPr>
          <p:cNvPr id="4" name="Graphic 3" descr="Handshake">
            <a:extLst>
              <a:ext uri="{FF2B5EF4-FFF2-40B4-BE49-F238E27FC236}">
                <a16:creationId xmlns:a16="http://schemas.microsoft.com/office/drawing/2014/main" id="{C4FEE4A1-4F12-49C7-A703-EFA35229D0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6399" y="2350168"/>
            <a:ext cx="2478505" cy="2478505"/>
          </a:xfrm>
          <a:prstGeom prst="rect">
            <a:avLst/>
          </a:prstGeom>
        </p:spPr>
      </p:pic>
    </p:spTree>
    <p:extLst>
      <p:ext uri="{BB962C8B-B14F-4D97-AF65-F5344CB8AC3E}">
        <p14:creationId xmlns:p14="http://schemas.microsoft.com/office/powerpoint/2010/main" val="30732604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C6E5-A091-493F-B931-3A7FE0EE9E7A}"/>
              </a:ext>
            </a:extLst>
          </p:cNvPr>
          <p:cNvSpPr>
            <a:spLocks noGrp="1"/>
          </p:cNvSpPr>
          <p:nvPr>
            <p:ph type="title"/>
          </p:nvPr>
        </p:nvSpPr>
        <p:spPr/>
        <p:txBody>
          <a:bodyPr>
            <a:normAutofit/>
          </a:bodyPr>
          <a:lstStyle/>
          <a:p>
            <a:r>
              <a:rPr lang="en-US" sz="3800" b="1" dirty="0"/>
              <a:t>Unique situations:</a:t>
            </a:r>
          </a:p>
        </p:txBody>
      </p:sp>
      <p:sp>
        <p:nvSpPr>
          <p:cNvPr id="3" name="Content Placeholder 2">
            <a:extLst>
              <a:ext uri="{FF2B5EF4-FFF2-40B4-BE49-F238E27FC236}">
                <a16:creationId xmlns:a16="http://schemas.microsoft.com/office/drawing/2014/main" id="{F6D930FF-A675-4C0E-B652-A6AD89E457AF}"/>
              </a:ext>
            </a:extLst>
          </p:cNvPr>
          <p:cNvSpPr>
            <a:spLocks noGrp="1"/>
          </p:cNvSpPr>
          <p:nvPr>
            <p:ph idx="1"/>
          </p:nvPr>
        </p:nvSpPr>
        <p:spPr>
          <a:xfrm>
            <a:off x="628650" y="1535290"/>
            <a:ext cx="7886700" cy="4821062"/>
          </a:xfrm>
        </p:spPr>
        <p:txBody>
          <a:bodyPr vert="horz" lIns="91440" tIns="45720" rIns="91440" bIns="45720" rtlCol="0" anchor="t">
            <a:normAutofit fontScale="85000" lnSpcReduction="20000"/>
          </a:bodyPr>
          <a:lstStyle/>
          <a:p>
            <a:pPr>
              <a:lnSpc>
                <a:spcPct val="120000"/>
              </a:lnSpc>
              <a:spcBef>
                <a:spcPts val="0"/>
              </a:spcBef>
              <a:spcAft>
                <a:spcPts val="600"/>
              </a:spcAft>
            </a:pPr>
            <a:r>
              <a:rPr lang="en-US" dirty="0"/>
              <a:t>What should be in my plan if I want to designate units as undergoing modernization?</a:t>
            </a:r>
          </a:p>
          <a:p>
            <a:pPr lvl="1">
              <a:lnSpc>
                <a:spcPct val="120000"/>
              </a:lnSpc>
              <a:spcBef>
                <a:spcPts val="0"/>
              </a:spcBef>
              <a:spcAft>
                <a:spcPts val="600"/>
              </a:spcAft>
            </a:pPr>
            <a:r>
              <a:rPr lang="en-US" dirty="0"/>
              <a:t>Qualified PHAs using Capital Funds for the modernization must provide documentation that the action was included in a Capital Fund submission for discussion at the annual public hearing required pursuant to 24 CFR 905.300. PIH Notice 2021-35. </a:t>
            </a:r>
          </a:p>
          <a:p>
            <a:pPr lvl="1">
              <a:lnSpc>
                <a:spcPct val="120000"/>
              </a:lnSpc>
              <a:spcBef>
                <a:spcPts val="0"/>
              </a:spcBef>
              <a:spcAft>
                <a:spcPts val="600"/>
              </a:spcAft>
            </a:pPr>
            <a:r>
              <a:rPr lang="en-US" dirty="0"/>
              <a:t>Qualified PHAs not using Capital Funds for modernization projects must include this action in the 5-year PHA Plan </a:t>
            </a:r>
          </a:p>
          <a:p>
            <a:pPr>
              <a:lnSpc>
                <a:spcPct val="120000"/>
              </a:lnSpc>
              <a:spcBef>
                <a:spcPts val="0"/>
              </a:spcBef>
              <a:spcAft>
                <a:spcPts val="600"/>
              </a:spcAft>
            </a:pPr>
            <a:r>
              <a:rPr lang="en-US" dirty="0"/>
              <a:t>How do Qualified Agencies account for non-assisted over-income tenants at initial occupancy and police officer units through the PHA Plan process? </a:t>
            </a:r>
          </a:p>
          <a:p>
            <a:pPr lvl="1">
              <a:lnSpc>
                <a:spcPct val="120000"/>
              </a:lnSpc>
              <a:spcBef>
                <a:spcPts val="0"/>
              </a:spcBef>
              <a:spcAft>
                <a:spcPts val="600"/>
              </a:spcAft>
            </a:pPr>
            <a:r>
              <a:rPr lang="en-US" dirty="0"/>
              <a:t>Terms and conditions are required to be in the 5-year agency plan  (PIH Notice </a:t>
            </a:r>
            <a:r>
              <a:rPr lang="en-US" dirty="0">
                <a:hlinkClick r:id="rId3"/>
              </a:rPr>
              <a:t>2021-35</a:t>
            </a:r>
            <a:r>
              <a:rPr lang="en-US" dirty="0"/>
              <a:t>). </a:t>
            </a:r>
          </a:p>
          <a:p>
            <a:pPr lvl="1">
              <a:lnSpc>
                <a:spcPct val="120000"/>
              </a:lnSpc>
              <a:spcBef>
                <a:spcPts val="0"/>
              </a:spcBef>
              <a:spcAft>
                <a:spcPts val="600"/>
              </a:spcAft>
            </a:pPr>
            <a:endParaRPr lang="en-US" dirty="0"/>
          </a:p>
          <a:p>
            <a:pPr lvl="1">
              <a:lnSpc>
                <a:spcPct val="120000"/>
              </a:lnSpc>
              <a:spcBef>
                <a:spcPts val="0"/>
              </a:spcBef>
              <a:spcAft>
                <a:spcPts val="600"/>
              </a:spcAft>
            </a:pPr>
            <a:endParaRPr lang="en-US" dirty="0"/>
          </a:p>
        </p:txBody>
      </p:sp>
      <p:sp>
        <p:nvSpPr>
          <p:cNvPr id="4" name="Date Placeholder 3">
            <a:extLst>
              <a:ext uri="{FF2B5EF4-FFF2-40B4-BE49-F238E27FC236}">
                <a16:creationId xmlns:a16="http://schemas.microsoft.com/office/drawing/2014/main" id="{DFC273D7-9920-480D-9394-0CB92D0A568C}"/>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195B9A22-AEB6-4EE8-8B47-5FAE71336778}"/>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64158E07-2389-4999-AAEE-8A592E09D58B}"/>
              </a:ext>
            </a:extLst>
          </p:cNvPr>
          <p:cNvSpPr>
            <a:spLocks noGrp="1"/>
          </p:cNvSpPr>
          <p:nvPr>
            <p:ph type="sldNum" sz="quarter" idx="12"/>
          </p:nvPr>
        </p:nvSpPr>
        <p:spPr/>
        <p:txBody>
          <a:bodyPr/>
          <a:lstStyle/>
          <a:p>
            <a:fld id="{5B225326-07C1-4D0E-ABC1-3CBC035C02D3}" type="slidenum">
              <a:rPr lang="en-US" smtClean="0"/>
              <a:t>59</a:t>
            </a:fld>
            <a:endParaRPr lang="en-US"/>
          </a:p>
        </p:txBody>
      </p:sp>
    </p:spTree>
    <p:extLst>
      <p:ext uri="{BB962C8B-B14F-4D97-AF65-F5344CB8AC3E}">
        <p14:creationId xmlns:p14="http://schemas.microsoft.com/office/powerpoint/2010/main" val="14326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AE438-C0BA-4B34-85BA-E89A89ACC81B}"/>
              </a:ext>
            </a:extLst>
          </p:cNvPr>
          <p:cNvSpPr>
            <a:spLocks noGrp="1"/>
          </p:cNvSpPr>
          <p:nvPr>
            <p:ph type="title"/>
          </p:nvPr>
        </p:nvSpPr>
        <p:spPr>
          <a:xfrm>
            <a:off x="628650" y="675550"/>
            <a:ext cx="8515350" cy="651805"/>
          </a:xfrm>
        </p:spPr>
        <p:txBody>
          <a:bodyPr>
            <a:noAutofit/>
          </a:bodyPr>
          <a:lstStyle/>
          <a:p>
            <a:r>
              <a:rPr lang="en-US" sz="3800" b="1" dirty="0"/>
              <a:t>Annual Plan Elements </a:t>
            </a:r>
            <a:r>
              <a:rPr lang="en-US" sz="3800" dirty="0"/>
              <a:t>(</a:t>
            </a:r>
            <a:r>
              <a:rPr lang="en-US" sz="3800" dirty="0">
                <a:hlinkClick r:id="rId3"/>
              </a:rPr>
              <a:t>HUD-50075</a:t>
            </a:r>
            <a:r>
              <a:rPr lang="en-US" sz="3800" dirty="0"/>
              <a:t>)</a:t>
            </a:r>
          </a:p>
        </p:txBody>
      </p:sp>
      <p:sp>
        <p:nvSpPr>
          <p:cNvPr id="4" name="Date Placeholder 3">
            <a:extLst>
              <a:ext uri="{FF2B5EF4-FFF2-40B4-BE49-F238E27FC236}">
                <a16:creationId xmlns:a16="http://schemas.microsoft.com/office/drawing/2014/main" id="{C10F91FC-8570-43CB-AA6E-81FFC1013AB2}"/>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623637E2-6EBC-4A36-A9A0-9C13314E077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Omaha FO PHA PLAN TRAINING</a:t>
            </a:r>
          </a:p>
        </p:txBody>
      </p:sp>
      <p:sp>
        <p:nvSpPr>
          <p:cNvPr id="6" name="Slide Number Placeholder 5">
            <a:extLst>
              <a:ext uri="{FF2B5EF4-FFF2-40B4-BE49-F238E27FC236}">
                <a16:creationId xmlns:a16="http://schemas.microsoft.com/office/drawing/2014/main" id="{8B03B440-6C40-4437-9C9F-5D468EFAB77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25326-07C1-4D0E-ABC1-3CBC035C02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id="{0C5D9361-6356-44D7-9F10-0900A735CFFE}"/>
              </a:ext>
            </a:extLst>
          </p:cNvPr>
          <p:cNvGraphicFramePr/>
          <p:nvPr>
            <p:extLst>
              <p:ext uri="{D42A27DB-BD31-4B8C-83A1-F6EECF244321}">
                <p14:modId xmlns:p14="http://schemas.microsoft.com/office/powerpoint/2010/main" val="2419789505"/>
              </p:ext>
            </p:extLst>
          </p:nvPr>
        </p:nvGraphicFramePr>
        <p:xfrm>
          <a:off x="591705" y="1327356"/>
          <a:ext cx="8210550" cy="48550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C1EEFB51-E06F-4FBE-9620-41198AE2029C}"/>
              </a:ext>
            </a:extLst>
          </p:cNvPr>
          <p:cNvSpPr txBox="1"/>
          <p:nvPr/>
        </p:nvSpPr>
        <p:spPr>
          <a:xfrm>
            <a:off x="6909955" y="5889761"/>
            <a:ext cx="1605395" cy="369332"/>
          </a:xfrm>
          <a:prstGeom prst="rect">
            <a:avLst/>
          </a:prstGeom>
          <a:noFill/>
        </p:spPr>
        <p:txBody>
          <a:bodyPr wrap="square" rtlCol="0">
            <a:spAutoFit/>
          </a:bodyPr>
          <a:lstStyle/>
          <a:p>
            <a:r>
              <a:rPr lang="en-US" dirty="0">
                <a:hlinkClick r:id="rId9"/>
              </a:rPr>
              <a:t>24 CFR § 903.7</a:t>
            </a:r>
            <a:endParaRPr lang="en-US" dirty="0"/>
          </a:p>
        </p:txBody>
      </p:sp>
    </p:spTree>
    <p:extLst>
      <p:ext uri="{BB962C8B-B14F-4D97-AF65-F5344CB8AC3E}">
        <p14:creationId xmlns:p14="http://schemas.microsoft.com/office/powerpoint/2010/main" val="101504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C6E5-A091-493F-B931-3A7FE0EE9E7A}"/>
              </a:ext>
            </a:extLst>
          </p:cNvPr>
          <p:cNvSpPr>
            <a:spLocks noGrp="1"/>
          </p:cNvSpPr>
          <p:nvPr>
            <p:ph type="title"/>
          </p:nvPr>
        </p:nvSpPr>
        <p:spPr/>
        <p:txBody>
          <a:bodyPr>
            <a:normAutofit/>
          </a:bodyPr>
          <a:lstStyle/>
          <a:p>
            <a:r>
              <a:rPr lang="en-US" sz="3800" b="1" dirty="0"/>
              <a:t>Knowledge Check:</a:t>
            </a:r>
          </a:p>
        </p:txBody>
      </p:sp>
      <p:sp>
        <p:nvSpPr>
          <p:cNvPr id="3" name="Content Placeholder 2">
            <a:extLst>
              <a:ext uri="{FF2B5EF4-FFF2-40B4-BE49-F238E27FC236}">
                <a16:creationId xmlns:a16="http://schemas.microsoft.com/office/drawing/2014/main" id="{F6D930FF-A675-4C0E-B652-A6AD89E457AF}"/>
              </a:ext>
            </a:extLst>
          </p:cNvPr>
          <p:cNvSpPr>
            <a:spLocks noGrp="1"/>
          </p:cNvSpPr>
          <p:nvPr>
            <p:ph idx="1"/>
          </p:nvPr>
        </p:nvSpPr>
        <p:spPr>
          <a:xfrm>
            <a:off x="628650" y="1535290"/>
            <a:ext cx="7886700" cy="4821062"/>
          </a:xfrm>
        </p:spPr>
        <p:txBody>
          <a:bodyPr vert="horz" lIns="91440" tIns="45720" rIns="91440" bIns="45720" rtlCol="0" anchor="t">
            <a:normAutofit fontScale="77500" lnSpcReduction="20000"/>
          </a:bodyPr>
          <a:lstStyle/>
          <a:p>
            <a:pPr>
              <a:lnSpc>
                <a:spcPct val="120000"/>
              </a:lnSpc>
              <a:spcBef>
                <a:spcPts val="0"/>
              </a:spcBef>
              <a:spcAft>
                <a:spcPts val="600"/>
              </a:spcAft>
            </a:pPr>
            <a:r>
              <a:rPr lang="en-US" dirty="0"/>
              <a:t>The 5-year Agency Plan is uploaded into EPIC? </a:t>
            </a:r>
            <a:r>
              <a:rPr lang="en-US" dirty="0">
                <a:solidFill>
                  <a:srgbClr val="FF0000"/>
                </a:solidFill>
              </a:rPr>
              <a:t>NO, it’s emailed to the PHA’s assigned portfolio management specialist</a:t>
            </a:r>
          </a:p>
          <a:p>
            <a:pPr>
              <a:lnSpc>
                <a:spcPct val="120000"/>
              </a:lnSpc>
              <a:spcBef>
                <a:spcPts val="0"/>
              </a:spcBef>
              <a:spcAft>
                <a:spcPts val="600"/>
              </a:spcAft>
            </a:pPr>
            <a:r>
              <a:rPr lang="en-US" dirty="0"/>
              <a:t>In lieu of submitting an annual plan in the “off years”, the form HUD 50077-CR is required? </a:t>
            </a:r>
            <a:r>
              <a:rPr lang="en-US" dirty="0">
                <a:solidFill>
                  <a:srgbClr val="FF0000"/>
                </a:solidFill>
              </a:rPr>
              <a:t>YES</a:t>
            </a:r>
          </a:p>
          <a:p>
            <a:pPr>
              <a:lnSpc>
                <a:spcPct val="120000"/>
              </a:lnSpc>
              <a:spcBef>
                <a:spcPts val="0"/>
              </a:spcBef>
              <a:spcAft>
                <a:spcPts val="600"/>
              </a:spcAft>
            </a:pPr>
            <a:r>
              <a:rPr lang="en-US" dirty="0"/>
              <a:t>When do I submit my plan? </a:t>
            </a:r>
            <a:r>
              <a:rPr lang="en-US" dirty="0">
                <a:solidFill>
                  <a:srgbClr val="FF0000"/>
                </a:solidFill>
              </a:rPr>
              <a:t>75 days before the PHA’s FYB</a:t>
            </a:r>
          </a:p>
          <a:p>
            <a:pPr>
              <a:lnSpc>
                <a:spcPct val="120000"/>
              </a:lnSpc>
              <a:spcBef>
                <a:spcPts val="0"/>
              </a:spcBef>
              <a:spcAft>
                <a:spcPts val="600"/>
              </a:spcAft>
            </a:pPr>
            <a:r>
              <a:rPr lang="en-US" dirty="0"/>
              <a:t>Qualified PHAs aren’t required to have a RAB? </a:t>
            </a:r>
            <a:r>
              <a:rPr lang="en-US" dirty="0">
                <a:solidFill>
                  <a:srgbClr val="FF0000"/>
                </a:solidFill>
              </a:rPr>
              <a:t>False, there are no exceptions</a:t>
            </a:r>
          </a:p>
          <a:p>
            <a:pPr>
              <a:lnSpc>
                <a:spcPct val="120000"/>
              </a:lnSpc>
              <a:spcBef>
                <a:spcPts val="0"/>
              </a:spcBef>
              <a:spcAft>
                <a:spcPts val="600"/>
              </a:spcAft>
            </a:pPr>
            <a:r>
              <a:rPr lang="en-US" dirty="0"/>
              <a:t>The Plan is automatically disapproved if HUD doesn’t review it within 75 days? </a:t>
            </a:r>
            <a:r>
              <a:rPr lang="en-US" dirty="0">
                <a:solidFill>
                  <a:srgbClr val="FF0000"/>
                </a:solidFill>
              </a:rPr>
              <a:t>False, it is automatically approved</a:t>
            </a:r>
          </a:p>
          <a:p>
            <a:pPr>
              <a:lnSpc>
                <a:spcPct val="120000"/>
              </a:lnSpc>
              <a:spcBef>
                <a:spcPts val="0"/>
              </a:spcBef>
              <a:spcAft>
                <a:spcPts val="600"/>
              </a:spcAft>
            </a:pPr>
            <a:r>
              <a:rPr lang="en-US" dirty="0"/>
              <a:t>Holding the public hearing for the CFP and agency plan requirement at the same time is a best practice? </a:t>
            </a:r>
            <a:r>
              <a:rPr lang="en-US" dirty="0">
                <a:solidFill>
                  <a:srgbClr val="FF0000"/>
                </a:solidFill>
              </a:rPr>
              <a:t>Definitely!</a:t>
            </a:r>
          </a:p>
          <a:p>
            <a:pPr>
              <a:lnSpc>
                <a:spcPct val="120000"/>
              </a:lnSpc>
              <a:spcBef>
                <a:spcPts val="0"/>
              </a:spcBef>
              <a:spcAft>
                <a:spcPts val="600"/>
              </a:spcAft>
            </a:pPr>
            <a:endParaRPr lang="en-US" dirty="0"/>
          </a:p>
          <a:p>
            <a:pPr>
              <a:lnSpc>
                <a:spcPct val="120000"/>
              </a:lnSpc>
              <a:spcBef>
                <a:spcPts val="0"/>
              </a:spcBef>
              <a:spcAft>
                <a:spcPts val="600"/>
              </a:spcAft>
            </a:pPr>
            <a:endParaRPr lang="en-US" dirty="0"/>
          </a:p>
          <a:p>
            <a:pPr>
              <a:lnSpc>
                <a:spcPct val="120000"/>
              </a:lnSpc>
              <a:spcBef>
                <a:spcPts val="0"/>
              </a:spcBef>
              <a:spcAft>
                <a:spcPts val="600"/>
              </a:spcAft>
            </a:pPr>
            <a:endParaRPr lang="en-US" dirty="0"/>
          </a:p>
          <a:p>
            <a:pPr lvl="1">
              <a:lnSpc>
                <a:spcPct val="120000"/>
              </a:lnSpc>
              <a:spcBef>
                <a:spcPts val="0"/>
              </a:spcBef>
              <a:spcAft>
                <a:spcPts val="600"/>
              </a:spcAft>
            </a:pPr>
            <a:endParaRPr lang="en-US" dirty="0"/>
          </a:p>
          <a:p>
            <a:pPr lvl="1">
              <a:lnSpc>
                <a:spcPct val="120000"/>
              </a:lnSpc>
              <a:spcBef>
                <a:spcPts val="0"/>
              </a:spcBef>
              <a:spcAft>
                <a:spcPts val="600"/>
              </a:spcAft>
            </a:pPr>
            <a:endParaRPr lang="en-US" dirty="0"/>
          </a:p>
        </p:txBody>
      </p:sp>
      <p:sp>
        <p:nvSpPr>
          <p:cNvPr id="4" name="Date Placeholder 3">
            <a:extLst>
              <a:ext uri="{FF2B5EF4-FFF2-40B4-BE49-F238E27FC236}">
                <a16:creationId xmlns:a16="http://schemas.microsoft.com/office/drawing/2014/main" id="{DFC273D7-9920-480D-9394-0CB92D0A568C}"/>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195B9A22-AEB6-4EE8-8B47-5FAE71336778}"/>
              </a:ext>
            </a:extLst>
          </p:cNvPr>
          <p:cNvSpPr>
            <a:spLocks noGrp="1"/>
          </p:cNvSpPr>
          <p:nvPr>
            <p:ph type="ftr" sz="quarter" idx="11"/>
          </p:nvPr>
        </p:nvSpPr>
        <p:spPr/>
        <p:txBody>
          <a:bodyPr/>
          <a:lstStyle/>
          <a:p>
            <a:r>
              <a:rPr lang="en-US" dirty="0"/>
              <a:t>Omaha FO PHA PLAN TRAINING</a:t>
            </a:r>
          </a:p>
        </p:txBody>
      </p:sp>
      <p:sp>
        <p:nvSpPr>
          <p:cNvPr id="6" name="Slide Number Placeholder 5">
            <a:extLst>
              <a:ext uri="{FF2B5EF4-FFF2-40B4-BE49-F238E27FC236}">
                <a16:creationId xmlns:a16="http://schemas.microsoft.com/office/drawing/2014/main" id="{64158E07-2389-4999-AAEE-8A592E09D58B}"/>
              </a:ext>
            </a:extLst>
          </p:cNvPr>
          <p:cNvSpPr>
            <a:spLocks noGrp="1"/>
          </p:cNvSpPr>
          <p:nvPr>
            <p:ph type="sldNum" sz="quarter" idx="12"/>
          </p:nvPr>
        </p:nvSpPr>
        <p:spPr/>
        <p:txBody>
          <a:bodyPr/>
          <a:lstStyle/>
          <a:p>
            <a:fld id="{5B225326-07C1-4D0E-ABC1-3CBC035C02D3}" type="slidenum">
              <a:rPr lang="en-US" smtClean="0"/>
              <a:t>60</a:t>
            </a:fld>
            <a:endParaRPr lang="en-US"/>
          </a:p>
        </p:txBody>
      </p:sp>
    </p:spTree>
    <p:extLst>
      <p:ext uri="{BB962C8B-B14F-4D97-AF65-F5344CB8AC3E}">
        <p14:creationId xmlns:p14="http://schemas.microsoft.com/office/powerpoint/2010/main" val="583253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F863-E120-41B8-921B-EF49C4E4C0A0}"/>
              </a:ext>
            </a:extLst>
          </p:cNvPr>
          <p:cNvSpPr>
            <a:spLocks noGrp="1"/>
          </p:cNvSpPr>
          <p:nvPr>
            <p:ph type="title"/>
          </p:nvPr>
        </p:nvSpPr>
        <p:spPr/>
        <p:txBody>
          <a:bodyPr>
            <a:normAutofit/>
          </a:bodyPr>
          <a:lstStyle/>
          <a:p>
            <a:r>
              <a:rPr lang="en-US" sz="3800" b="1" dirty="0"/>
              <a:t>Key Resources</a:t>
            </a:r>
          </a:p>
        </p:txBody>
      </p:sp>
      <p:sp>
        <p:nvSpPr>
          <p:cNvPr id="3" name="Content Placeholder 2">
            <a:extLst>
              <a:ext uri="{FF2B5EF4-FFF2-40B4-BE49-F238E27FC236}">
                <a16:creationId xmlns:a16="http://schemas.microsoft.com/office/drawing/2014/main" id="{2514C82A-436F-4596-8EDA-7C2656000FE9}"/>
              </a:ext>
            </a:extLst>
          </p:cNvPr>
          <p:cNvSpPr>
            <a:spLocks noGrp="1"/>
          </p:cNvSpPr>
          <p:nvPr>
            <p:ph idx="1"/>
          </p:nvPr>
        </p:nvSpPr>
        <p:spPr>
          <a:xfrm>
            <a:off x="628650" y="1690689"/>
            <a:ext cx="7886700" cy="4326653"/>
          </a:xfrm>
        </p:spPr>
        <p:txBody>
          <a:bodyPr vert="horz" lIns="91440" tIns="45720" rIns="91440" bIns="45720" rtlCol="0" anchor="t">
            <a:normAutofit fontScale="92500" lnSpcReduction="10000"/>
          </a:bodyPr>
          <a:lstStyle/>
          <a:p>
            <a:r>
              <a:rPr lang="en-US" dirty="0">
                <a:cs typeface="Calibri"/>
              </a:rPr>
              <a:t>Notice PIH 2015-18</a:t>
            </a:r>
          </a:p>
          <a:p>
            <a:pPr indent="0">
              <a:buNone/>
            </a:pPr>
            <a:r>
              <a:rPr lang="en-US" sz="2500" dirty="0">
                <a:hlinkClick r:id="rId3"/>
              </a:rPr>
              <a:t>https://www.hud.gov/sites/documents/PIH-2015-18.PDF</a:t>
            </a:r>
            <a:endParaRPr lang="en-US" sz="2500" dirty="0"/>
          </a:p>
          <a:p>
            <a:r>
              <a:rPr lang="en-US" dirty="0">
                <a:cs typeface="Calibri"/>
              </a:rPr>
              <a:t>PHA Plans Website: </a:t>
            </a:r>
            <a:r>
              <a:rPr lang="en-US" sz="2400" dirty="0">
                <a:cs typeface="Calibri"/>
                <a:hlinkClick r:id="rId4"/>
              </a:rPr>
              <a:t>https://www.hud.gov/program_offices/public_indian_housing/pha</a:t>
            </a:r>
            <a:endParaRPr lang="en-US" sz="2400" dirty="0">
              <a:cs typeface="Calibri"/>
            </a:endParaRPr>
          </a:p>
          <a:p>
            <a:r>
              <a:rPr lang="en-US" dirty="0">
                <a:cs typeface="Calibri"/>
              </a:rPr>
              <a:t>HUD Agency Plan Regulations:</a:t>
            </a:r>
            <a:r>
              <a:rPr lang="en-US" sz="2400" dirty="0">
                <a:cs typeface="Calibri"/>
              </a:rPr>
              <a:t> </a:t>
            </a:r>
            <a:r>
              <a:rPr lang="en-US" sz="2400" dirty="0">
                <a:cs typeface="Calibri"/>
                <a:hlinkClick r:id="rId5"/>
              </a:rPr>
              <a:t>https://www.ecfr.gov/current/title-24/part-903</a:t>
            </a:r>
            <a:endParaRPr lang="en-US" sz="2400" dirty="0">
              <a:cs typeface="Calibri"/>
            </a:endParaRPr>
          </a:p>
          <a:p>
            <a:r>
              <a:rPr lang="en-US" dirty="0">
                <a:ea typeface="+mn-lt"/>
                <a:cs typeface="+mn-lt"/>
              </a:rPr>
              <a:t>PHA Plan Desk Guide (dated but helpful): </a:t>
            </a:r>
            <a:r>
              <a:rPr lang="en-US" sz="2400" dirty="0">
                <a:cs typeface="Calibri"/>
                <a:hlinkClick r:id="rId6"/>
              </a:rPr>
              <a:t>https://www.hud.gov/sites/documents/DOC_8904.PDF</a:t>
            </a:r>
            <a:r>
              <a:rPr lang="en-US" sz="2400" dirty="0">
                <a:cs typeface="Calibri"/>
              </a:rPr>
              <a:t> </a:t>
            </a:r>
          </a:p>
          <a:p>
            <a:r>
              <a:rPr lang="en-US" dirty="0">
                <a:cs typeface="Calibri"/>
              </a:rPr>
              <a:t>HUD Exchange RAB Resources: </a:t>
            </a:r>
            <a:r>
              <a:rPr lang="en-US" sz="2400" dirty="0">
                <a:hlinkClick r:id="rId7"/>
              </a:rPr>
              <a:t>Public Housing Resident Toolkit: Guide 5: Resident Advisory Boards and the Housing Authority Plan Process - HUD Exchange</a:t>
            </a:r>
            <a:endParaRPr lang="en-US" sz="2400" dirty="0">
              <a:cs typeface="Calibri"/>
            </a:endParaRPr>
          </a:p>
          <a:p>
            <a:endParaRPr lang="en-US" dirty="0">
              <a:cs typeface="Calibri"/>
            </a:endParaRPr>
          </a:p>
          <a:p>
            <a:endParaRPr lang="en-US" dirty="0">
              <a:cs typeface="Calibri"/>
            </a:endParaRPr>
          </a:p>
        </p:txBody>
      </p:sp>
      <p:sp>
        <p:nvSpPr>
          <p:cNvPr id="4" name="Date Placeholder 3">
            <a:extLst>
              <a:ext uri="{FF2B5EF4-FFF2-40B4-BE49-F238E27FC236}">
                <a16:creationId xmlns:a16="http://schemas.microsoft.com/office/drawing/2014/main" id="{F46C80A4-2EB8-4DBA-AF35-F5DBDB2D14AC}"/>
              </a:ext>
            </a:extLst>
          </p:cNvPr>
          <p:cNvSpPr>
            <a:spLocks noGrp="1"/>
          </p:cNvSpPr>
          <p:nvPr>
            <p:ph type="dt" sz="half" idx="10"/>
          </p:nvPr>
        </p:nvSpPr>
        <p:spPr/>
        <p:txBody>
          <a:bodyPr/>
          <a:lstStyle/>
          <a:p>
            <a:pPr>
              <a:defRPr/>
            </a:pPr>
            <a:r>
              <a:rPr lang="en-US" dirty="0"/>
              <a:t>September 13, 2023</a:t>
            </a:r>
          </a:p>
        </p:txBody>
      </p:sp>
      <p:sp>
        <p:nvSpPr>
          <p:cNvPr id="5" name="Footer Placeholder 4">
            <a:extLst>
              <a:ext uri="{FF2B5EF4-FFF2-40B4-BE49-F238E27FC236}">
                <a16:creationId xmlns:a16="http://schemas.microsoft.com/office/drawing/2014/main" id="{11FDE8C0-9865-4F40-AE1B-C6764857A00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Omaha FO PHA PLAN TRAINING</a:t>
            </a:r>
          </a:p>
        </p:txBody>
      </p:sp>
      <p:sp>
        <p:nvSpPr>
          <p:cNvPr id="6" name="Slide Number Placeholder 5">
            <a:extLst>
              <a:ext uri="{FF2B5EF4-FFF2-40B4-BE49-F238E27FC236}">
                <a16:creationId xmlns:a16="http://schemas.microsoft.com/office/drawing/2014/main" id="{7146A85A-CAE4-47B5-A033-FD5CFC4D679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25326-07C1-4D0E-ABC1-3CBC035C02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3051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C4A93-026C-4828-89EE-1FB5F8E9D640}"/>
              </a:ext>
            </a:extLst>
          </p:cNvPr>
          <p:cNvSpPr>
            <a:spLocks noGrp="1"/>
          </p:cNvSpPr>
          <p:nvPr>
            <p:ph type="title"/>
          </p:nvPr>
        </p:nvSpPr>
        <p:spPr/>
        <p:txBody>
          <a:bodyPr>
            <a:normAutofit/>
          </a:bodyPr>
          <a:lstStyle/>
          <a:p>
            <a:r>
              <a:rPr lang="en-US" sz="3800" b="1" dirty="0"/>
              <a:t>Miscellaneous</a:t>
            </a:r>
          </a:p>
        </p:txBody>
      </p:sp>
      <p:sp>
        <p:nvSpPr>
          <p:cNvPr id="3" name="Content Placeholder 2">
            <a:extLst>
              <a:ext uri="{FF2B5EF4-FFF2-40B4-BE49-F238E27FC236}">
                <a16:creationId xmlns:a16="http://schemas.microsoft.com/office/drawing/2014/main" id="{06047F67-9E05-4B5D-895B-3E68BFFB8DF6}"/>
              </a:ext>
            </a:extLst>
          </p:cNvPr>
          <p:cNvSpPr>
            <a:spLocks noGrp="1"/>
          </p:cNvSpPr>
          <p:nvPr>
            <p:ph idx="1"/>
          </p:nvPr>
        </p:nvSpPr>
        <p:spPr>
          <a:xfrm>
            <a:off x="628650" y="1825625"/>
            <a:ext cx="7886700" cy="3775075"/>
          </a:xfrm>
        </p:spPr>
        <p:txBody>
          <a:bodyPr vert="horz" lIns="91440" tIns="45720" rIns="91440" bIns="45720" rtlCol="0" anchor="t">
            <a:normAutofit/>
          </a:bodyPr>
          <a:lstStyle/>
          <a:p>
            <a:r>
              <a:rPr lang="en-US" dirty="0"/>
              <a:t>May be modifications/further guidance for Affirmatively Furthering Fair Housing (AFFH) Rule.</a:t>
            </a:r>
          </a:p>
          <a:p>
            <a:r>
              <a:rPr lang="en-US" dirty="0"/>
              <a:t>Plan templates could be updated. Even if expired, use the plans on HUD’s </a:t>
            </a:r>
            <a:r>
              <a:rPr lang="en-US" dirty="0">
                <a:hlinkClick r:id="rId3"/>
              </a:rPr>
              <a:t>Forms website</a:t>
            </a:r>
            <a:r>
              <a:rPr lang="en-US" dirty="0"/>
              <a:t>.</a:t>
            </a:r>
          </a:p>
          <a:p>
            <a:pPr lvl="1"/>
            <a:r>
              <a:rPr lang="en-US" dirty="0"/>
              <a:t>Do not Google the template and form numbers as the old forms may come up	</a:t>
            </a:r>
          </a:p>
          <a:p>
            <a:r>
              <a:rPr lang="en-US" dirty="0"/>
              <a:t>Link to consolidated plans for metropolitan PHAs:</a:t>
            </a:r>
          </a:p>
          <a:p>
            <a:pPr lvl="1"/>
            <a:r>
              <a:rPr lang="en-US" sz="2000" dirty="0">
                <a:latin typeface="+mj-lt"/>
                <a:ea typeface="+mn-lt"/>
                <a:cs typeface="+mn-lt"/>
                <a:hlinkClick r:id="rId4"/>
              </a:rPr>
              <a:t>https://www.hudexchange.info/programs/consolidated-plan/</a:t>
            </a:r>
            <a:r>
              <a:rPr lang="en-US" sz="2000" dirty="0">
                <a:latin typeface="+mj-lt"/>
                <a:ea typeface="+mn-lt"/>
                <a:cs typeface="+mn-lt"/>
              </a:rPr>
              <a:t> </a:t>
            </a:r>
            <a:endParaRPr lang="en-US" sz="2000" dirty="0">
              <a:cs typeface="Calibri"/>
            </a:endParaRPr>
          </a:p>
          <a:p>
            <a:pPr marL="457200" lvl="1" indent="0">
              <a:buNone/>
            </a:pPr>
            <a:endParaRPr lang="en-US" dirty="0"/>
          </a:p>
          <a:p>
            <a:endParaRPr lang="en-US" dirty="0">
              <a:cs typeface="Calibri"/>
            </a:endParaRPr>
          </a:p>
          <a:p>
            <a:endParaRPr lang="en-US" dirty="0">
              <a:cs typeface="Calibri"/>
            </a:endParaRPr>
          </a:p>
          <a:p>
            <a:endParaRPr lang="en-US" dirty="0">
              <a:cs typeface="Calibri"/>
            </a:endParaRPr>
          </a:p>
          <a:p>
            <a:pPr marL="0" indent="0">
              <a:buNone/>
            </a:pPr>
            <a:endParaRPr lang="en-US" dirty="0">
              <a:cs typeface="Calibri"/>
            </a:endParaRPr>
          </a:p>
          <a:p>
            <a:endParaRPr lang="en-US" dirty="0">
              <a:cs typeface="Calibri"/>
            </a:endParaRPr>
          </a:p>
        </p:txBody>
      </p:sp>
      <p:sp>
        <p:nvSpPr>
          <p:cNvPr id="4" name="Date Placeholder 3">
            <a:extLst>
              <a:ext uri="{FF2B5EF4-FFF2-40B4-BE49-F238E27FC236}">
                <a16:creationId xmlns:a16="http://schemas.microsoft.com/office/drawing/2014/main" id="{3FF8F33A-FC82-4661-AB5F-DE10F61DDC77}"/>
              </a:ext>
            </a:extLst>
          </p:cNvPr>
          <p:cNvSpPr>
            <a:spLocks noGrp="1"/>
          </p:cNvSpPr>
          <p:nvPr>
            <p:ph type="dt" sz="half" idx="10"/>
          </p:nvPr>
        </p:nvSpPr>
        <p:spPr/>
        <p:txBody>
          <a:bodyPr/>
          <a:lstStyle/>
          <a:p>
            <a:pPr>
              <a:defRPr/>
            </a:pPr>
            <a:r>
              <a:rPr lang="en-US" dirty="0"/>
              <a:t>September 13, 2023</a:t>
            </a:r>
          </a:p>
        </p:txBody>
      </p:sp>
      <p:sp>
        <p:nvSpPr>
          <p:cNvPr id="5" name="Footer Placeholder 4">
            <a:extLst>
              <a:ext uri="{FF2B5EF4-FFF2-40B4-BE49-F238E27FC236}">
                <a16:creationId xmlns:a16="http://schemas.microsoft.com/office/drawing/2014/main" id="{0D9C47E1-6A9D-4840-A28C-11E6C4DE445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Omaha FO PHA PLAN TRAINING</a:t>
            </a:r>
          </a:p>
        </p:txBody>
      </p:sp>
      <p:sp>
        <p:nvSpPr>
          <p:cNvPr id="6" name="Slide Number Placeholder 5">
            <a:extLst>
              <a:ext uri="{FF2B5EF4-FFF2-40B4-BE49-F238E27FC236}">
                <a16:creationId xmlns:a16="http://schemas.microsoft.com/office/drawing/2014/main" id="{EED7581D-6BE8-4AF9-B29D-B7A42C4F21C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25326-07C1-4D0E-ABC1-3CBC035C02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1994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7F5B-DBC6-43C9-8806-98E7F03A2BF1}"/>
              </a:ext>
            </a:extLst>
          </p:cNvPr>
          <p:cNvSpPr>
            <a:spLocks noGrp="1"/>
          </p:cNvSpPr>
          <p:nvPr>
            <p:ph type="ctrTitle"/>
          </p:nvPr>
        </p:nvSpPr>
        <p:spPr>
          <a:xfrm>
            <a:off x="832338" y="4067287"/>
            <a:ext cx="7479323" cy="1020530"/>
          </a:xfrm>
        </p:spPr>
        <p:txBody>
          <a:bodyPr>
            <a:noAutofit/>
          </a:bodyPr>
          <a:lstStyle/>
          <a:p>
            <a:pPr lvl="0">
              <a:spcBef>
                <a:spcPts val="1000"/>
              </a:spcBef>
            </a:pPr>
            <a:r>
              <a:rPr lang="en-US" sz="5400">
                <a:solidFill>
                  <a:schemeClr val="bg1"/>
                </a:solidFill>
                <a:ea typeface="+mn-ea"/>
                <a:cs typeface="Calibri"/>
              </a:rPr>
              <a:t>Thank You! Questions?</a:t>
            </a:r>
          </a:p>
        </p:txBody>
      </p:sp>
      <p:pic>
        <p:nvPicPr>
          <p:cNvPr id="5" name="Graphic 4" descr="Questions">
            <a:extLst>
              <a:ext uri="{FF2B5EF4-FFF2-40B4-BE49-F238E27FC236}">
                <a16:creationId xmlns:a16="http://schemas.microsoft.com/office/drawing/2014/main" id="{7C83CF3E-5088-4747-8053-43A61CB9AD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74505" y="1472300"/>
            <a:ext cx="2594987" cy="2594987"/>
          </a:xfrm>
          <a:prstGeom prst="rect">
            <a:avLst/>
          </a:prstGeom>
        </p:spPr>
      </p:pic>
    </p:spTree>
    <p:extLst>
      <p:ext uri="{BB962C8B-B14F-4D97-AF65-F5344CB8AC3E}">
        <p14:creationId xmlns:p14="http://schemas.microsoft.com/office/powerpoint/2010/main" val="89113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AE438-C0BA-4B34-85BA-E89A89ACC81B}"/>
              </a:ext>
            </a:extLst>
          </p:cNvPr>
          <p:cNvSpPr>
            <a:spLocks noGrp="1"/>
          </p:cNvSpPr>
          <p:nvPr>
            <p:ph type="title"/>
          </p:nvPr>
        </p:nvSpPr>
        <p:spPr>
          <a:xfrm>
            <a:off x="456279" y="598907"/>
            <a:ext cx="8210549" cy="1009652"/>
          </a:xfrm>
        </p:spPr>
        <p:txBody>
          <a:bodyPr>
            <a:noAutofit/>
          </a:bodyPr>
          <a:lstStyle/>
          <a:p>
            <a:r>
              <a:rPr lang="en-US" sz="3800" b="1" dirty="0"/>
              <a:t>5 Year Plan Elements </a:t>
            </a:r>
            <a:r>
              <a:rPr lang="en-US" sz="3800" dirty="0"/>
              <a:t>(</a:t>
            </a:r>
            <a:r>
              <a:rPr lang="en-US" sz="3800" dirty="0">
                <a:hlinkClick r:id="rId3"/>
              </a:rPr>
              <a:t>50077-5Y</a:t>
            </a:r>
            <a:r>
              <a:rPr lang="en-US" sz="3800" dirty="0"/>
              <a:t>)</a:t>
            </a:r>
          </a:p>
        </p:txBody>
      </p:sp>
      <p:sp>
        <p:nvSpPr>
          <p:cNvPr id="4" name="Date Placeholder 3">
            <a:extLst>
              <a:ext uri="{FF2B5EF4-FFF2-40B4-BE49-F238E27FC236}">
                <a16:creationId xmlns:a16="http://schemas.microsoft.com/office/drawing/2014/main" id="{C10F91FC-8570-43CB-AA6E-81FFC1013AB2}"/>
              </a:ext>
            </a:extLst>
          </p:cNvPr>
          <p:cNvSpPr>
            <a:spLocks noGrp="1"/>
          </p:cNvSpPr>
          <p:nvPr>
            <p:ph type="dt" sz="half" idx="10"/>
          </p:nvPr>
        </p:nvSpPr>
        <p:spPr/>
        <p:txBody>
          <a:bodyPr/>
          <a:lstStyle/>
          <a:p>
            <a:r>
              <a:rPr lang="en-US" dirty="0"/>
              <a:t>September 13, 2023</a:t>
            </a:r>
          </a:p>
        </p:txBody>
      </p:sp>
      <p:sp>
        <p:nvSpPr>
          <p:cNvPr id="5" name="Footer Placeholder 4">
            <a:extLst>
              <a:ext uri="{FF2B5EF4-FFF2-40B4-BE49-F238E27FC236}">
                <a16:creationId xmlns:a16="http://schemas.microsoft.com/office/drawing/2014/main" id="{623637E2-6EBC-4A36-A9A0-9C13314E077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Omaha FO PHA PLAN TRAINING</a:t>
            </a:r>
          </a:p>
        </p:txBody>
      </p:sp>
      <p:sp>
        <p:nvSpPr>
          <p:cNvPr id="6" name="Slide Number Placeholder 5">
            <a:extLst>
              <a:ext uri="{FF2B5EF4-FFF2-40B4-BE49-F238E27FC236}">
                <a16:creationId xmlns:a16="http://schemas.microsoft.com/office/drawing/2014/main" id="{8B03B440-6C40-4437-9C9F-5D468EFAB77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25326-07C1-4D0E-ABC1-3CBC035C02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id="{0C5D9361-6356-44D7-9F10-0900A735CFFE}"/>
              </a:ext>
            </a:extLst>
          </p:cNvPr>
          <p:cNvGraphicFramePr/>
          <p:nvPr>
            <p:extLst>
              <p:ext uri="{D42A27DB-BD31-4B8C-83A1-F6EECF244321}">
                <p14:modId xmlns:p14="http://schemas.microsoft.com/office/powerpoint/2010/main" val="1653338669"/>
              </p:ext>
            </p:extLst>
          </p:nvPr>
        </p:nvGraphicFramePr>
        <p:xfrm>
          <a:off x="466725" y="1582232"/>
          <a:ext cx="8210550" cy="4800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C1EEFB51-E06F-4FBE-9620-41198AE2029C}"/>
              </a:ext>
            </a:extLst>
          </p:cNvPr>
          <p:cNvSpPr txBox="1"/>
          <p:nvPr/>
        </p:nvSpPr>
        <p:spPr>
          <a:xfrm>
            <a:off x="6909955" y="5889761"/>
            <a:ext cx="1605395" cy="369332"/>
          </a:xfrm>
          <a:prstGeom prst="rect">
            <a:avLst/>
          </a:prstGeom>
          <a:noFill/>
        </p:spPr>
        <p:txBody>
          <a:bodyPr wrap="square" rtlCol="0">
            <a:spAutoFit/>
          </a:bodyPr>
          <a:lstStyle/>
          <a:p>
            <a:r>
              <a:rPr lang="en-US" dirty="0">
                <a:hlinkClick r:id="rId9"/>
              </a:rPr>
              <a:t>24 CFR § 903.6</a:t>
            </a:r>
            <a:endParaRPr lang="en-US" dirty="0"/>
          </a:p>
        </p:txBody>
      </p:sp>
    </p:spTree>
    <p:extLst>
      <p:ext uri="{BB962C8B-B14F-4D97-AF65-F5344CB8AC3E}">
        <p14:creationId xmlns:p14="http://schemas.microsoft.com/office/powerpoint/2010/main" val="132044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7F5B-DBC6-43C9-8806-98E7F03A2BF1}"/>
              </a:ext>
            </a:extLst>
          </p:cNvPr>
          <p:cNvSpPr>
            <a:spLocks noGrp="1"/>
          </p:cNvSpPr>
          <p:nvPr>
            <p:ph type="ctrTitle"/>
          </p:nvPr>
        </p:nvSpPr>
        <p:spPr>
          <a:xfrm>
            <a:off x="2431953" y="2217707"/>
            <a:ext cx="6346288" cy="2422585"/>
          </a:xfrm>
        </p:spPr>
        <p:txBody>
          <a:bodyPr>
            <a:normAutofit fontScale="90000"/>
          </a:bodyPr>
          <a:lstStyle/>
          <a:p>
            <a:pPr algn="l"/>
            <a:br>
              <a:rPr lang="en-US">
                <a:cs typeface="Calibri"/>
              </a:rPr>
            </a:br>
            <a:r>
              <a:rPr lang="en-US">
                <a:solidFill>
                  <a:schemeClr val="bg1"/>
                </a:solidFill>
                <a:cs typeface="Calibri"/>
              </a:rPr>
              <a:t>PHA Plan </a:t>
            </a:r>
            <a:br>
              <a:rPr lang="en-US">
                <a:solidFill>
                  <a:schemeClr val="bg1"/>
                </a:solidFill>
                <a:cs typeface="Calibri"/>
              </a:rPr>
            </a:br>
            <a:r>
              <a:rPr lang="en-US">
                <a:solidFill>
                  <a:schemeClr val="bg1"/>
                </a:solidFill>
                <a:cs typeface="Calibri"/>
              </a:rPr>
              <a:t>Statutory/Regulatory </a:t>
            </a:r>
            <a:br>
              <a:rPr lang="en-US">
                <a:solidFill>
                  <a:schemeClr val="bg1"/>
                </a:solidFill>
                <a:cs typeface="Calibri"/>
              </a:rPr>
            </a:br>
            <a:r>
              <a:rPr lang="en-US">
                <a:solidFill>
                  <a:schemeClr val="bg1"/>
                </a:solidFill>
                <a:cs typeface="Calibri"/>
              </a:rPr>
              <a:t>Framework</a:t>
            </a:r>
          </a:p>
        </p:txBody>
      </p:sp>
      <p:pic>
        <p:nvPicPr>
          <p:cNvPr id="4" name="Graphic 3" descr="Network diagram">
            <a:extLst>
              <a:ext uri="{FF2B5EF4-FFF2-40B4-BE49-F238E27FC236}">
                <a16:creationId xmlns:a16="http://schemas.microsoft.com/office/drawing/2014/main" id="{C60E38FE-6434-4993-8388-E49E9DF86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759" y="2440009"/>
            <a:ext cx="1977981" cy="1977981"/>
          </a:xfrm>
          <a:prstGeom prst="rect">
            <a:avLst/>
          </a:prstGeom>
        </p:spPr>
      </p:pic>
    </p:spTree>
    <p:extLst>
      <p:ext uri="{BB962C8B-B14F-4D97-AF65-F5344CB8AC3E}">
        <p14:creationId xmlns:p14="http://schemas.microsoft.com/office/powerpoint/2010/main" val="120677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A77513-B97B-4B57-B04D-F8681205560F}"/>
              </a:ext>
            </a:extLst>
          </p:cNvPr>
          <p:cNvSpPr/>
          <p:nvPr/>
        </p:nvSpPr>
        <p:spPr>
          <a:xfrm>
            <a:off x="436290" y="1268494"/>
            <a:ext cx="8175459" cy="680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233A14BF-1366-4B78-822A-9130E660055D}"/>
              </a:ext>
            </a:extLst>
          </p:cNvPr>
          <p:cNvCxnSpPr>
            <a:cxnSpLocks/>
          </p:cNvCxnSpPr>
          <p:nvPr/>
        </p:nvCxnSpPr>
        <p:spPr>
          <a:xfrm flipV="1">
            <a:off x="7149377" y="1823648"/>
            <a:ext cx="336663" cy="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66A2760-0CA4-41B8-9602-65A675021E79}"/>
              </a:ext>
            </a:extLst>
          </p:cNvPr>
          <p:cNvCxnSpPr/>
          <p:nvPr/>
        </p:nvCxnSpPr>
        <p:spPr>
          <a:xfrm flipH="1">
            <a:off x="3109424" y="1054771"/>
            <a:ext cx="581787" cy="425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2009126-5DC7-45FB-91B0-908F20D59874}"/>
              </a:ext>
            </a:extLst>
          </p:cNvPr>
          <p:cNvCxnSpPr/>
          <p:nvPr/>
        </p:nvCxnSpPr>
        <p:spPr>
          <a:xfrm>
            <a:off x="5648446" y="1036464"/>
            <a:ext cx="509019" cy="425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7BDA14A-932F-4218-977C-0893F1312E08}"/>
              </a:ext>
            </a:extLst>
          </p:cNvPr>
          <p:cNvCxnSpPr>
            <a:cxnSpLocks/>
          </p:cNvCxnSpPr>
          <p:nvPr/>
        </p:nvCxnSpPr>
        <p:spPr>
          <a:xfrm flipV="1">
            <a:off x="4366815" y="3881963"/>
            <a:ext cx="799691" cy="1"/>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3D4C36F-4AEE-4512-B19D-D3F79FB1556C}"/>
              </a:ext>
            </a:extLst>
          </p:cNvPr>
          <p:cNvCxnSpPr>
            <a:cxnSpLocks/>
          </p:cNvCxnSpPr>
          <p:nvPr/>
        </p:nvCxnSpPr>
        <p:spPr>
          <a:xfrm>
            <a:off x="4733666" y="3129833"/>
            <a:ext cx="0" cy="757062"/>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350D8AF-B39F-4997-AEAA-19186AF27854}"/>
              </a:ext>
            </a:extLst>
          </p:cNvPr>
          <p:cNvCxnSpPr>
            <a:cxnSpLocks/>
          </p:cNvCxnSpPr>
          <p:nvPr/>
        </p:nvCxnSpPr>
        <p:spPr>
          <a:xfrm>
            <a:off x="7023999" y="4400244"/>
            <a:ext cx="0" cy="757062"/>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26918F5-EB2A-45FB-B9D6-BCAFC08EDCE3}"/>
              </a:ext>
            </a:extLst>
          </p:cNvPr>
          <p:cNvCxnSpPr>
            <a:cxnSpLocks/>
          </p:cNvCxnSpPr>
          <p:nvPr/>
        </p:nvCxnSpPr>
        <p:spPr>
          <a:xfrm flipV="1">
            <a:off x="7149377" y="3860334"/>
            <a:ext cx="336663" cy="137"/>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6E8420B-5286-4BB3-BA0F-74663366CA68}"/>
              </a:ext>
            </a:extLst>
          </p:cNvPr>
          <p:cNvCxnSpPr>
            <a:cxnSpLocks/>
          </p:cNvCxnSpPr>
          <p:nvPr/>
        </p:nvCxnSpPr>
        <p:spPr>
          <a:xfrm>
            <a:off x="3129437" y="3758670"/>
            <a:ext cx="0" cy="640080"/>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B9CCD64-0850-46DD-BDFA-78A6B4EAD36F}"/>
              </a:ext>
            </a:extLst>
          </p:cNvPr>
          <p:cNvCxnSpPr>
            <a:cxnSpLocks/>
          </p:cNvCxnSpPr>
          <p:nvPr/>
        </p:nvCxnSpPr>
        <p:spPr>
          <a:xfrm>
            <a:off x="6237698" y="3758670"/>
            <a:ext cx="0" cy="640080"/>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9DC95A3-9A65-4BDD-B347-F9A3FA508F60}"/>
              </a:ext>
            </a:extLst>
          </p:cNvPr>
          <p:cNvCxnSpPr>
            <a:cxnSpLocks/>
          </p:cNvCxnSpPr>
          <p:nvPr/>
        </p:nvCxnSpPr>
        <p:spPr>
          <a:xfrm flipV="1">
            <a:off x="5469869" y="4395685"/>
            <a:ext cx="1554480" cy="1"/>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628561B-4FBB-41F2-AFDE-DE72D8605A06}"/>
              </a:ext>
            </a:extLst>
          </p:cNvPr>
          <p:cNvCxnSpPr>
            <a:cxnSpLocks/>
          </p:cNvCxnSpPr>
          <p:nvPr/>
        </p:nvCxnSpPr>
        <p:spPr>
          <a:xfrm>
            <a:off x="5477021" y="4400244"/>
            <a:ext cx="0" cy="757062"/>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7404964-3FBF-43D6-B9E5-5E01F2C1AEB4}"/>
              </a:ext>
            </a:extLst>
          </p:cNvPr>
          <p:cNvCxnSpPr>
            <a:cxnSpLocks/>
          </p:cNvCxnSpPr>
          <p:nvPr/>
        </p:nvCxnSpPr>
        <p:spPr>
          <a:xfrm>
            <a:off x="3915738" y="4400244"/>
            <a:ext cx="0" cy="757062"/>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5E1D9F4-7240-4CF2-8F4A-DA82E70DBC5E}"/>
              </a:ext>
            </a:extLst>
          </p:cNvPr>
          <p:cNvCxnSpPr>
            <a:cxnSpLocks/>
          </p:cNvCxnSpPr>
          <p:nvPr/>
        </p:nvCxnSpPr>
        <p:spPr>
          <a:xfrm>
            <a:off x="2368760" y="4400244"/>
            <a:ext cx="0" cy="757062"/>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C9F73AC-97A7-4BC5-86CB-14EA62778E48}"/>
              </a:ext>
            </a:extLst>
          </p:cNvPr>
          <p:cNvSpPr>
            <a:spLocks noGrp="1"/>
          </p:cNvSpPr>
          <p:nvPr>
            <p:ph type="title"/>
          </p:nvPr>
        </p:nvSpPr>
        <p:spPr>
          <a:xfrm>
            <a:off x="146042" y="2217459"/>
            <a:ext cx="1958185" cy="1499367"/>
          </a:xfrm>
          <a:noFill/>
        </p:spPr>
        <p:txBody>
          <a:bodyPr vert="horz" lIns="91440" tIns="45720" rIns="91440" bIns="45720" rtlCol="0" anchor="b">
            <a:noAutofit/>
          </a:bodyPr>
          <a:lstStyle/>
          <a:p>
            <a:r>
              <a:rPr lang="en-US" sz="3000" b="1" dirty="0"/>
              <a:t>Statutory &amp; Regulatory Framework</a:t>
            </a:r>
            <a:endParaRPr lang="en-US" sz="3000" b="1" dirty="0">
              <a:cs typeface="Calibri Light"/>
            </a:endParaRPr>
          </a:p>
        </p:txBody>
      </p:sp>
      <p:sp>
        <p:nvSpPr>
          <p:cNvPr id="5" name="Footer Placeholder 4">
            <a:extLst>
              <a:ext uri="{FF2B5EF4-FFF2-40B4-BE49-F238E27FC236}">
                <a16:creationId xmlns:a16="http://schemas.microsoft.com/office/drawing/2014/main" id="{FA2710A2-E37F-4CE4-8490-74E79BF0DFC7}"/>
              </a:ext>
            </a:extLst>
          </p:cNvPr>
          <p:cNvSpPr>
            <a:spLocks noGrp="1"/>
          </p:cNvSpPr>
          <p:nvPr>
            <p:ph type="ftr" sz="quarter" idx="11"/>
          </p:nvPr>
        </p:nvSpPr>
        <p:spPr>
          <a:xfrm>
            <a:off x="3496436" y="6007595"/>
            <a:ext cx="4304019" cy="365125"/>
          </a:xfrm>
          <a:noFill/>
        </p:spPr>
        <p:txBody>
          <a:bodyPr vert="horz" lIns="91440" tIns="45720" rIns="91440" bIns="45720" rtlCol="0" anchor="ctr">
            <a:normAutofit/>
          </a:bodyPr>
          <a:lstStyle/>
          <a:p>
            <a:pPr algn="l" defTabSz="914400">
              <a:spcAft>
                <a:spcPts val="600"/>
              </a:spcAft>
              <a:defRPr/>
            </a:pPr>
            <a:r>
              <a:rPr lang="en-US" kern="1200">
                <a:solidFill>
                  <a:srgbClr val="FFFFFF"/>
                </a:solidFill>
                <a:latin typeface="Calibri" panose="020F0502020204030204"/>
                <a:ea typeface="+mn-ea"/>
                <a:cs typeface="+mn-cs"/>
              </a:rPr>
              <a:t>OFO PHA PLAN TRAINING</a:t>
            </a:r>
          </a:p>
        </p:txBody>
      </p:sp>
      <p:sp>
        <p:nvSpPr>
          <p:cNvPr id="6" name="Slide Number Placeholder 5">
            <a:extLst>
              <a:ext uri="{FF2B5EF4-FFF2-40B4-BE49-F238E27FC236}">
                <a16:creationId xmlns:a16="http://schemas.microsoft.com/office/drawing/2014/main" id="{91CFD4BD-7B4D-49B8-8614-ABFF90024F70}"/>
              </a:ext>
            </a:extLst>
          </p:cNvPr>
          <p:cNvSpPr>
            <a:spLocks noGrp="1"/>
          </p:cNvSpPr>
          <p:nvPr>
            <p:ph type="sldNum" sz="quarter" idx="12"/>
          </p:nvPr>
        </p:nvSpPr>
        <p:spPr>
          <a:xfrm>
            <a:off x="8142667" y="6576069"/>
            <a:ext cx="469082" cy="365125"/>
          </a:xfrm>
          <a:noFill/>
        </p:spPr>
        <p:txBody>
          <a:bodyPr vert="horz" lIns="91440" tIns="45720" rIns="91440" bIns="45720" rtlCol="0" anchor="ctr">
            <a:normAutofit/>
          </a:bodyPr>
          <a:lstStyle/>
          <a:p>
            <a:pPr defTabSz="914400">
              <a:spcAft>
                <a:spcPts val="600"/>
              </a:spcAft>
              <a:defRPr/>
            </a:pPr>
            <a:fld id="{5B225326-07C1-4D0E-ABC1-3CBC035C02D3}" type="slidenum">
              <a:rPr lang="en-US">
                <a:solidFill>
                  <a:srgbClr val="FFFFFF"/>
                </a:solidFill>
                <a:latin typeface="Calibri" panose="020F0502020204030204"/>
              </a:rPr>
              <a:pPr defTabSz="914400">
                <a:spcAft>
                  <a:spcPts val="600"/>
                </a:spcAft>
                <a:defRPr/>
              </a:pPr>
              <a:t>9</a:t>
            </a:fld>
            <a:endParaRPr lang="en-US">
              <a:solidFill>
                <a:srgbClr val="FFFFFF"/>
              </a:solidFill>
              <a:latin typeface="Calibri" panose="020F0502020204030204"/>
            </a:endParaRPr>
          </a:p>
        </p:txBody>
      </p:sp>
      <p:sp>
        <p:nvSpPr>
          <p:cNvPr id="10" name="Rectangle: Rounded Corners 9">
            <a:extLst>
              <a:ext uri="{FF2B5EF4-FFF2-40B4-BE49-F238E27FC236}">
                <a16:creationId xmlns:a16="http://schemas.microsoft.com/office/drawing/2014/main" id="{854AD746-BA83-465E-8958-520886336905}"/>
              </a:ext>
            </a:extLst>
          </p:cNvPr>
          <p:cNvSpPr/>
          <p:nvPr/>
        </p:nvSpPr>
        <p:spPr>
          <a:xfrm>
            <a:off x="2702033" y="178216"/>
            <a:ext cx="4063265" cy="1039070"/>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cs typeface="Calibri"/>
                <a:hlinkClick r:id="rId3">
                  <a:extLst>
                    <a:ext uri="{A12FA001-AC4F-418D-AE19-62706E023703}">
                      <ahyp:hlinkClr xmlns:ahyp="http://schemas.microsoft.com/office/drawing/2018/hyperlinkcolor" val="tx"/>
                    </a:ext>
                  </a:extLst>
                </a:hlinkClick>
              </a:rPr>
              <a:t>1998</a:t>
            </a:r>
            <a:r>
              <a:rPr lang="en-US">
                <a:solidFill>
                  <a:schemeClr val="bg1"/>
                </a:solidFill>
                <a:hlinkClick r:id="rId3">
                  <a:extLst>
                    <a:ext uri="{A12FA001-AC4F-418D-AE19-62706E023703}">
                      <ahyp:hlinkClr xmlns:ahyp="http://schemas.microsoft.com/office/drawing/2018/hyperlinkcolor" val="tx"/>
                    </a:ext>
                  </a:extLst>
                </a:hlinkClick>
              </a:rPr>
              <a:t> </a:t>
            </a:r>
            <a:r>
              <a:rPr lang="en-US">
                <a:solidFill>
                  <a:schemeClr val="bg1"/>
                </a:solidFill>
                <a:cs typeface="Calibri"/>
                <a:hlinkClick r:id="rId3">
                  <a:extLst>
                    <a:ext uri="{A12FA001-AC4F-418D-AE19-62706E023703}">
                      <ahyp:hlinkClr xmlns:ahyp="http://schemas.microsoft.com/office/drawing/2018/hyperlinkcolor" val="tx"/>
                    </a:ext>
                  </a:extLst>
                </a:hlinkClick>
              </a:rPr>
              <a:t>Quality Housing and Work Reform Act (QHWRA), Section 511 </a:t>
            </a:r>
            <a:endParaRPr lang="en-US">
              <a:solidFill>
                <a:schemeClr val="bg1"/>
              </a:solidFill>
            </a:endParaRPr>
          </a:p>
          <a:p>
            <a:pPr algn="ctr"/>
            <a:r>
              <a:rPr lang="en-US" b="1">
                <a:solidFill>
                  <a:schemeClr val="bg1"/>
                </a:solidFill>
                <a:cs typeface="Calibri"/>
              </a:rPr>
              <a:t>(See </a:t>
            </a:r>
            <a:r>
              <a:rPr lang="en-US">
                <a:solidFill>
                  <a:schemeClr val="bg1"/>
                </a:solidFill>
                <a:cs typeface="Calibri"/>
                <a:hlinkClick r:id="rId4">
                  <a:extLst>
                    <a:ext uri="{A12FA001-AC4F-418D-AE19-62706E023703}">
                      <ahyp:hlinkClr xmlns:ahyp="http://schemas.microsoft.com/office/drawing/2018/hyperlinkcolor" val="tx"/>
                    </a:ext>
                  </a:extLst>
                </a:hlinkClick>
              </a:rPr>
              <a:t>USC§1437c-1</a:t>
            </a:r>
            <a:r>
              <a:rPr lang="en-US" b="1">
                <a:solidFill>
                  <a:schemeClr val="bg1"/>
                </a:solidFill>
                <a:cs typeface="Calibri"/>
              </a:rPr>
              <a:t>)</a:t>
            </a:r>
          </a:p>
        </p:txBody>
      </p:sp>
      <p:sp>
        <p:nvSpPr>
          <p:cNvPr id="13" name="Rectangle: Rounded Corners 12">
            <a:extLst>
              <a:ext uri="{FF2B5EF4-FFF2-40B4-BE49-F238E27FC236}">
                <a16:creationId xmlns:a16="http://schemas.microsoft.com/office/drawing/2014/main" id="{74885226-61B8-42A3-ADD0-1F439FE2BE3F}"/>
              </a:ext>
            </a:extLst>
          </p:cNvPr>
          <p:cNvSpPr/>
          <p:nvPr/>
        </p:nvSpPr>
        <p:spPr>
          <a:xfrm>
            <a:off x="2073606" y="1461590"/>
            <a:ext cx="2278967" cy="680483"/>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b="1" dirty="0">
                <a:solidFill>
                  <a:schemeClr val="bg1"/>
                </a:solidFill>
              </a:rPr>
              <a:t>5 Year PHA Plan</a:t>
            </a:r>
          </a:p>
          <a:p>
            <a:pPr algn="ctr">
              <a:spcBef>
                <a:spcPts val="600"/>
              </a:spcBef>
            </a:pPr>
            <a:r>
              <a:rPr lang="en-US" sz="1400" dirty="0">
                <a:solidFill>
                  <a:schemeClr val="bg1"/>
                </a:solidFill>
              </a:rPr>
              <a:t>24 CFR </a:t>
            </a:r>
            <a:r>
              <a:rPr lang="en-US" sz="1400" dirty="0">
                <a:solidFill>
                  <a:schemeClr val="bg1"/>
                </a:solidFill>
                <a:hlinkClick r:id="rId5">
                  <a:extLst>
                    <a:ext uri="{A12FA001-AC4F-418D-AE19-62706E023703}">
                      <ahyp:hlinkClr xmlns:ahyp="http://schemas.microsoft.com/office/drawing/2018/hyperlinkcolor" val="tx"/>
                    </a:ext>
                  </a:extLst>
                </a:hlinkClick>
              </a:rPr>
              <a:t>§903.6 </a:t>
            </a:r>
            <a:endParaRPr lang="en-US" sz="1400" dirty="0">
              <a:solidFill>
                <a:schemeClr val="bg1"/>
              </a:solidFill>
            </a:endParaRPr>
          </a:p>
        </p:txBody>
      </p:sp>
      <p:sp>
        <p:nvSpPr>
          <p:cNvPr id="14" name="Rectangle: Rounded Corners 13">
            <a:extLst>
              <a:ext uri="{FF2B5EF4-FFF2-40B4-BE49-F238E27FC236}">
                <a16:creationId xmlns:a16="http://schemas.microsoft.com/office/drawing/2014/main" id="{00407DC5-894D-4D5E-B15D-C8CBB5BB0C83}"/>
              </a:ext>
            </a:extLst>
          </p:cNvPr>
          <p:cNvSpPr/>
          <p:nvPr/>
        </p:nvSpPr>
        <p:spPr>
          <a:xfrm>
            <a:off x="5017982" y="1473882"/>
            <a:ext cx="2278967" cy="680483"/>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PHA Annual Plan</a:t>
            </a:r>
          </a:p>
          <a:p>
            <a:pPr algn="ctr"/>
            <a:r>
              <a:rPr lang="pt-BR" sz="1400" dirty="0">
                <a:solidFill>
                  <a:schemeClr val="bg1"/>
                </a:solidFill>
              </a:rPr>
              <a:t>24 CFR </a:t>
            </a:r>
            <a:r>
              <a:rPr lang="pt-BR" sz="1400" dirty="0">
                <a:solidFill>
                  <a:schemeClr val="bg1"/>
                </a:solidFill>
                <a:hlinkClick r:id="rId6">
                  <a:extLst>
                    <a:ext uri="{A12FA001-AC4F-418D-AE19-62706E023703}">
                      <ahyp:hlinkClr xmlns:ahyp="http://schemas.microsoft.com/office/drawing/2018/hyperlinkcolor" val="tx"/>
                    </a:ext>
                  </a:extLst>
                </a:hlinkClick>
              </a:rPr>
              <a:t>§903.7</a:t>
            </a:r>
            <a:r>
              <a:rPr lang="pt-BR" dirty="0">
                <a:solidFill>
                  <a:schemeClr val="bg1"/>
                </a:solidFill>
                <a:hlinkClick r:id="rId6">
                  <a:extLst>
                    <a:ext uri="{A12FA001-AC4F-418D-AE19-62706E023703}">
                      <ahyp:hlinkClr xmlns:ahyp="http://schemas.microsoft.com/office/drawing/2018/hyperlinkcolor" val="tx"/>
                    </a:ext>
                  </a:extLst>
                </a:hlinkClick>
              </a:rPr>
              <a:t> </a:t>
            </a:r>
            <a:endParaRPr lang="pt-BR" dirty="0">
              <a:solidFill>
                <a:schemeClr val="bg1"/>
              </a:solidFill>
            </a:endParaRPr>
          </a:p>
        </p:txBody>
      </p:sp>
      <p:sp>
        <p:nvSpPr>
          <p:cNvPr id="17" name="Rectangle: Rounded Corners 16">
            <a:extLst>
              <a:ext uri="{FF2B5EF4-FFF2-40B4-BE49-F238E27FC236}">
                <a16:creationId xmlns:a16="http://schemas.microsoft.com/office/drawing/2014/main" id="{F45829ED-79D6-47F0-93C8-94C7C47B8EB6}"/>
              </a:ext>
            </a:extLst>
          </p:cNvPr>
          <p:cNvSpPr/>
          <p:nvPr/>
        </p:nvSpPr>
        <p:spPr>
          <a:xfrm>
            <a:off x="2174433" y="3617851"/>
            <a:ext cx="2192382" cy="53808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Non-Qualified PHAs</a:t>
            </a:r>
          </a:p>
        </p:txBody>
      </p:sp>
      <p:sp>
        <p:nvSpPr>
          <p:cNvPr id="18" name="Rectangle: Rounded Corners 17">
            <a:extLst>
              <a:ext uri="{FF2B5EF4-FFF2-40B4-BE49-F238E27FC236}">
                <a16:creationId xmlns:a16="http://schemas.microsoft.com/office/drawing/2014/main" id="{29E6C3E2-4B83-4B5D-85ED-E70222C423CF}"/>
              </a:ext>
            </a:extLst>
          </p:cNvPr>
          <p:cNvSpPr/>
          <p:nvPr/>
        </p:nvSpPr>
        <p:spPr>
          <a:xfrm>
            <a:off x="5061274" y="3606270"/>
            <a:ext cx="2192382" cy="53808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Qualified PHAs</a:t>
            </a:r>
          </a:p>
        </p:txBody>
      </p:sp>
      <p:sp>
        <p:nvSpPr>
          <p:cNvPr id="19" name="Rectangle: Rounded Corners 18">
            <a:extLst>
              <a:ext uri="{FF2B5EF4-FFF2-40B4-BE49-F238E27FC236}">
                <a16:creationId xmlns:a16="http://schemas.microsoft.com/office/drawing/2014/main" id="{C9189301-2058-408F-8530-ACDB01BA080C}"/>
              </a:ext>
            </a:extLst>
          </p:cNvPr>
          <p:cNvSpPr/>
          <p:nvPr/>
        </p:nvSpPr>
        <p:spPr>
          <a:xfrm>
            <a:off x="1765496" y="4565251"/>
            <a:ext cx="1244629" cy="752557"/>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5 Year PHA Plan</a:t>
            </a:r>
          </a:p>
        </p:txBody>
      </p:sp>
      <p:sp>
        <p:nvSpPr>
          <p:cNvPr id="24" name="Rectangle: Rounded Corners 23">
            <a:extLst>
              <a:ext uri="{FF2B5EF4-FFF2-40B4-BE49-F238E27FC236}">
                <a16:creationId xmlns:a16="http://schemas.microsoft.com/office/drawing/2014/main" id="{86B45B58-85BF-4A4A-B607-9F545D77E89E}"/>
              </a:ext>
            </a:extLst>
          </p:cNvPr>
          <p:cNvSpPr/>
          <p:nvPr/>
        </p:nvSpPr>
        <p:spPr>
          <a:xfrm>
            <a:off x="3293424" y="4551916"/>
            <a:ext cx="1244629" cy="765892"/>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Annual PHA Plan</a:t>
            </a:r>
          </a:p>
        </p:txBody>
      </p:sp>
      <p:sp>
        <p:nvSpPr>
          <p:cNvPr id="29" name="Rectangle: Rounded Corners 28">
            <a:extLst>
              <a:ext uri="{FF2B5EF4-FFF2-40B4-BE49-F238E27FC236}">
                <a16:creationId xmlns:a16="http://schemas.microsoft.com/office/drawing/2014/main" id="{2A70A1E1-451D-4183-B3E7-2D512AE75A25}"/>
              </a:ext>
            </a:extLst>
          </p:cNvPr>
          <p:cNvSpPr/>
          <p:nvPr/>
        </p:nvSpPr>
        <p:spPr>
          <a:xfrm>
            <a:off x="4733796" y="4566464"/>
            <a:ext cx="1244629" cy="80384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5 Year PHA Plan</a:t>
            </a:r>
          </a:p>
        </p:txBody>
      </p:sp>
      <p:sp>
        <p:nvSpPr>
          <p:cNvPr id="30" name="Rectangle: Rounded Corners 29">
            <a:extLst>
              <a:ext uri="{FF2B5EF4-FFF2-40B4-BE49-F238E27FC236}">
                <a16:creationId xmlns:a16="http://schemas.microsoft.com/office/drawing/2014/main" id="{9848B412-F8DC-49B3-9FA9-526E29430298}"/>
              </a:ext>
            </a:extLst>
          </p:cNvPr>
          <p:cNvSpPr/>
          <p:nvPr/>
        </p:nvSpPr>
        <p:spPr>
          <a:xfrm>
            <a:off x="6146731" y="4515137"/>
            <a:ext cx="1947743" cy="2062112"/>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No longer required to prepare or submit the Annual PHA Plan, but must:</a:t>
            </a:r>
          </a:p>
          <a:p>
            <a:pPr marL="109538" indent="-109538">
              <a:buFont typeface="Arial" panose="020B0604020202020204" pitchFamily="34" charset="0"/>
              <a:buChar char="•"/>
            </a:pPr>
            <a:r>
              <a:rPr lang="en-US" sz="1400" b="1" dirty="0"/>
              <a:t>Conduct a Public Hearing</a:t>
            </a:r>
          </a:p>
          <a:p>
            <a:pPr marL="109538" indent="-109538">
              <a:buFont typeface="Arial" panose="020B0604020202020204" pitchFamily="34" charset="0"/>
              <a:buChar char="•"/>
            </a:pPr>
            <a:r>
              <a:rPr lang="en-US" sz="1400" b="1" dirty="0"/>
              <a:t>Submit a Civil Rights Certification </a:t>
            </a:r>
            <a:endParaRPr lang="en-US" sz="1400" b="1" dirty="0">
              <a:solidFill>
                <a:schemeClr val="bg1"/>
              </a:solidFill>
            </a:endParaRPr>
          </a:p>
        </p:txBody>
      </p:sp>
      <p:sp>
        <p:nvSpPr>
          <p:cNvPr id="33" name="Rectangle: Rounded Corners 32">
            <a:extLst>
              <a:ext uri="{FF2B5EF4-FFF2-40B4-BE49-F238E27FC236}">
                <a16:creationId xmlns:a16="http://schemas.microsoft.com/office/drawing/2014/main" id="{7CEDFA09-583B-440A-9D20-5BD56E0C34BA}"/>
              </a:ext>
            </a:extLst>
          </p:cNvPr>
          <p:cNvSpPr/>
          <p:nvPr/>
        </p:nvSpPr>
        <p:spPr>
          <a:xfrm>
            <a:off x="7484236" y="1036464"/>
            <a:ext cx="1341462" cy="155765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Capital Fund Program Tables as attachments to the Annual PHA Plan</a:t>
            </a:r>
          </a:p>
        </p:txBody>
      </p:sp>
      <p:sp>
        <p:nvSpPr>
          <p:cNvPr id="34" name="Rectangle: Rounded Corners 33">
            <a:extLst>
              <a:ext uri="{FF2B5EF4-FFF2-40B4-BE49-F238E27FC236}">
                <a16:creationId xmlns:a16="http://schemas.microsoft.com/office/drawing/2014/main" id="{AE27414A-8927-400A-8925-190B69E5BA8D}"/>
              </a:ext>
            </a:extLst>
          </p:cNvPr>
          <p:cNvSpPr/>
          <p:nvPr/>
        </p:nvSpPr>
        <p:spPr>
          <a:xfrm>
            <a:off x="7484236" y="2804117"/>
            <a:ext cx="1336424" cy="1591567"/>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a:p>
            <a:pPr algn="ctr"/>
            <a:endParaRPr lang="en-US" sz="1400">
              <a:solidFill>
                <a:schemeClr val="tx1"/>
              </a:solidFill>
            </a:endParaRPr>
          </a:p>
          <a:p>
            <a:pPr algn="ctr"/>
            <a:r>
              <a:rPr lang="en-US" sz="1400">
                <a:solidFill>
                  <a:schemeClr val="tx1"/>
                </a:solidFill>
              </a:rPr>
              <a:t>Separate Annual CFP Submission thru EPIC</a:t>
            </a:r>
            <a:endParaRPr lang="en-US">
              <a:solidFill>
                <a:schemeClr val="tx1"/>
              </a:solidFill>
            </a:endParaRPr>
          </a:p>
          <a:p>
            <a:pPr algn="ctr"/>
            <a:r>
              <a:rPr lang="en-US" sz="1400">
                <a:solidFill>
                  <a:schemeClr val="tx1"/>
                </a:solidFill>
                <a:cs typeface="Calibri"/>
              </a:rPr>
              <a:t>(See Also: </a:t>
            </a:r>
          </a:p>
          <a:p>
            <a:pPr algn="ctr"/>
            <a:r>
              <a:rPr lang="en-US" sz="1400">
                <a:solidFill>
                  <a:schemeClr val="tx1"/>
                </a:solidFill>
                <a:cs typeface="Calibri"/>
                <a:hlinkClick r:id="rId7"/>
              </a:rPr>
              <a:t>78 FR 63747 (10/24/13)</a:t>
            </a:r>
            <a:r>
              <a:rPr lang="en-US" sz="1400">
                <a:solidFill>
                  <a:schemeClr val="tx1"/>
                </a:solidFill>
                <a:cs typeface="Calibri"/>
              </a:rPr>
              <a:t>)</a:t>
            </a:r>
          </a:p>
          <a:p>
            <a:pPr algn="ctr"/>
            <a:endParaRPr lang="en-US" sz="1400">
              <a:solidFill>
                <a:schemeClr val="tx1"/>
              </a:solidFill>
              <a:cs typeface="Calibri"/>
            </a:endParaRPr>
          </a:p>
          <a:p>
            <a:pPr algn="ctr"/>
            <a:endParaRPr lang="en-US" sz="1400">
              <a:solidFill>
                <a:schemeClr val="tx1"/>
              </a:solidFill>
              <a:cs typeface="Calibri"/>
            </a:endParaRPr>
          </a:p>
        </p:txBody>
      </p:sp>
      <p:cxnSp>
        <p:nvCxnSpPr>
          <p:cNvPr id="50" name="Straight Connector 49">
            <a:extLst>
              <a:ext uri="{FF2B5EF4-FFF2-40B4-BE49-F238E27FC236}">
                <a16:creationId xmlns:a16="http://schemas.microsoft.com/office/drawing/2014/main" id="{26F044D3-E0BF-42E4-9218-7B76C5279BE5}"/>
              </a:ext>
            </a:extLst>
          </p:cNvPr>
          <p:cNvCxnSpPr>
            <a:cxnSpLocks/>
          </p:cNvCxnSpPr>
          <p:nvPr/>
        </p:nvCxnSpPr>
        <p:spPr>
          <a:xfrm>
            <a:off x="6748811" y="2155594"/>
            <a:ext cx="7918" cy="623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ABEA183-575E-4F13-8408-5A2DA5002991}"/>
              </a:ext>
            </a:extLst>
          </p:cNvPr>
          <p:cNvCxnSpPr>
            <a:cxnSpLocks/>
          </p:cNvCxnSpPr>
          <p:nvPr/>
        </p:nvCxnSpPr>
        <p:spPr>
          <a:xfrm>
            <a:off x="2495071" y="2139552"/>
            <a:ext cx="7918" cy="623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02A9FA2-4C6F-4969-9273-D47AC6F4EE96}"/>
              </a:ext>
            </a:extLst>
          </p:cNvPr>
          <p:cNvCxnSpPr>
            <a:cxnSpLocks/>
          </p:cNvCxnSpPr>
          <p:nvPr/>
        </p:nvCxnSpPr>
        <p:spPr>
          <a:xfrm flipV="1">
            <a:off x="2495071" y="2762814"/>
            <a:ext cx="336663" cy="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C96EF35-109C-4FAA-B1F6-D2778E5C2968}"/>
              </a:ext>
            </a:extLst>
          </p:cNvPr>
          <p:cNvCxnSpPr>
            <a:cxnSpLocks/>
          </p:cNvCxnSpPr>
          <p:nvPr/>
        </p:nvCxnSpPr>
        <p:spPr>
          <a:xfrm flipV="1">
            <a:off x="6440646" y="2770082"/>
            <a:ext cx="336663" cy="137"/>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43BD6B41-AC93-4B66-A3CC-45DE714C00F2}"/>
              </a:ext>
            </a:extLst>
          </p:cNvPr>
          <p:cNvSpPr/>
          <p:nvPr/>
        </p:nvSpPr>
        <p:spPr>
          <a:xfrm>
            <a:off x="2831734" y="2503638"/>
            <a:ext cx="3671667" cy="927011"/>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cs typeface="Calibri"/>
                <a:hlinkClick r:id="rId8">
                  <a:extLst>
                    <a:ext uri="{A12FA001-AC4F-418D-AE19-62706E023703}">
                      <ahyp:hlinkClr xmlns:ahyp="http://schemas.microsoft.com/office/drawing/2018/hyperlinkcolor" val="tx"/>
                    </a:ext>
                  </a:extLst>
                </a:hlinkClick>
              </a:rPr>
              <a:t>2008</a:t>
            </a:r>
            <a:endParaRPr lang="en-US">
              <a:solidFill>
                <a:schemeClr val="bg1"/>
              </a:solidFill>
              <a:hlinkClick r:id="rId8">
                <a:extLst>
                  <a:ext uri="{A12FA001-AC4F-418D-AE19-62706E023703}">
                    <ahyp:hlinkClr xmlns:ahyp="http://schemas.microsoft.com/office/drawing/2018/hyperlinkcolor" val="tx"/>
                  </a:ext>
                </a:extLst>
              </a:hlinkClick>
            </a:endParaRPr>
          </a:p>
          <a:p>
            <a:pPr algn="ctr"/>
            <a:r>
              <a:rPr lang="en-US">
                <a:solidFill>
                  <a:schemeClr val="bg1"/>
                </a:solidFill>
                <a:hlinkClick r:id="rId8">
                  <a:extLst>
                    <a:ext uri="{A12FA001-AC4F-418D-AE19-62706E023703}">
                      <ahyp:hlinkClr xmlns:ahyp="http://schemas.microsoft.com/office/drawing/2018/hyperlinkcolor" val="tx"/>
                    </a:ext>
                  </a:extLst>
                </a:hlinkClick>
              </a:rPr>
              <a:t>Housing and Economic Recovery Act</a:t>
            </a:r>
          </a:p>
          <a:p>
            <a:pPr algn="ctr"/>
            <a:r>
              <a:rPr lang="en-US">
                <a:solidFill>
                  <a:schemeClr val="bg1"/>
                </a:solidFill>
                <a:hlinkClick r:id="rId8">
                  <a:extLst>
                    <a:ext uri="{A12FA001-AC4F-418D-AE19-62706E023703}">
                      <ahyp:hlinkClr xmlns:ahyp="http://schemas.microsoft.com/office/drawing/2018/hyperlinkcolor" val="tx"/>
                    </a:ext>
                  </a:extLst>
                </a:hlinkClick>
              </a:rPr>
              <a:t>(HERA), Section 2702</a:t>
            </a:r>
            <a:endParaRPr lang="en-US">
              <a:solidFill>
                <a:schemeClr val="bg1"/>
              </a:solidFill>
            </a:endParaRPr>
          </a:p>
        </p:txBody>
      </p:sp>
      <p:cxnSp>
        <p:nvCxnSpPr>
          <p:cNvPr id="80" name="Straight Connector 79">
            <a:extLst>
              <a:ext uri="{FF2B5EF4-FFF2-40B4-BE49-F238E27FC236}">
                <a16:creationId xmlns:a16="http://schemas.microsoft.com/office/drawing/2014/main" id="{4C450030-615A-4EB5-B4BB-3857F08201C9}"/>
              </a:ext>
            </a:extLst>
          </p:cNvPr>
          <p:cNvCxnSpPr>
            <a:cxnSpLocks/>
          </p:cNvCxnSpPr>
          <p:nvPr/>
        </p:nvCxnSpPr>
        <p:spPr>
          <a:xfrm flipV="1">
            <a:off x="2361608" y="4395685"/>
            <a:ext cx="1554480" cy="1"/>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sp>
        <p:nvSpPr>
          <p:cNvPr id="37" name="Date Placeholder 3">
            <a:extLst>
              <a:ext uri="{FF2B5EF4-FFF2-40B4-BE49-F238E27FC236}">
                <a16:creationId xmlns:a16="http://schemas.microsoft.com/office/drawing/2014/main" id="{1339DA5D-1E04-4FF8-9E1C-76B90D20E287}"/>
              </a:ext>
            </a:extLst>
          </p:cNvPr>
          <p:cNvSpPr>
            <a:spLocks noGrp="1"/>
          </p:cNvSpPr>
          <p:nvPr>
            <p:ph type="dt" sz="half" idx="10"/>
          </p:nvPr>
        </p:nvSpPr>
        <p:spPr>
          <a:xfrm>
            <a:off x="628650" y="6356351"/>
            <a:ext cx="2057400" cy="365125"/>
          </a:xfrm>
        </p:spPr>
        <p:txBody>
          <a:bodyPr/>
          <a:lstStyle/>
          <a:p>
            <a:r>
              <a:rPr lang="en-US" dirty="0"/>
              <a:t>September 13, 2023</a:t>
            </a:r>
          </a:p>
        </p:txBody>
      </p:sp>
      <p:sp>
        <p:nvSpPr>
          <p:cNvPr id="39" name="Footer Placeholder 4">
            <a:extLst>
              <a:ext uri="{FF2B5EF4-FFF2-40B4-BE49-F238E27FC236}">
                <a16:creationId xmlns:a16="http://schemas.microsoft.com/office/drawing/2014/main" id="{DC249AD2-0581-44AE-9A36-5F992760619A}"/>
              </a:ext>
            </a:extLst>
          </p:cNvPr>
          <p:cNvSpPr txBox="1">
            <a:spLocks/>
          </p:cNvSpPr>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latin typeface="Calibri" panose="020F0502020204030204"/>
              </a:rPr>
              <a:t> Omaha FO PHA PLAN TRAINING</a:t>
            </a:r>
          </a:p>
        </p:txBody>
      </p:sp>
      <p:sp>
        <p:nvSpPr>
          <p:cNvPr id="40" name="Slide Number Placeholder 5">
            <a:extLst>
              <a:ext uri="{FF2B5EF4-FFF2-40B4-BE49-F238E27FC236}">
                <a16:creationId xmlns:a16="http://schemas.microsoft.com/office/drawing/2014/main" id="{A142CFA9-617B-4154-B23B-1E744819CB0F}"/>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B225326-07C1-4D0E-ABC1-3CBC035C02D3}" type="slidenum">
              <a:rPr lang="en-US" smtClean="0">
                <a:solidFill>
                  <a:prstClr val="black">
                    <a:tint val="75000"/>
                  </a:prstClr>
                </a:solidFill>
                <a:latin typeface="Calibri" panose="020F0502020204030204"/>
              </a:rPr>
              <a:pPr>
                <a:defRPr/>
              </a:pPr>
              <a:t>9</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4585734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62949C203DB244BCC6B17E86EA9E5F" ma:contentTypeVersion="4" ma:contentTypeDescription="Create a new document." ma:contentTypeScope="" ma:versionID="cd1ddd51b799f580e16d109948683666">
  <xsd:schema xmlns:xsd="http://www.w3.org/2001/XMLSchema" xmlns:xs="http://www.w3.org/2001/XMLSchema" xmlns:p="http://schemas.microsoft.com/office/2006/metadata/properties" xmlns:ns2="2a0ce505-e39d-4fca-82e8-1e98afc3311a" xmlns:ns3="9edda27f-c574-48e3-8296-af92236c6f10" targetNamespace="http://schemas.microsoft.com/office/2006/metadata/properties" ma:root="true" ma:fieldsID="bfc89746032e64fc0e7e2b5d115ad19d" ns2:_="" ns3:_="">
    <xsd:import namespace="2a0ce505-e39d-4fca-82e8-1e98afc3311a"/>
    <xsd:import namespace="9edda27f-c574-48e3-8296-af92236c6f1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0ce505-e39d-4fca-82e8-1e98afc331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dda27f-c574-48e3-8296-af92236c6f1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edda27f-c574-48e3-8296-af92236c6f10">
      <UserInfo>
        <DisplayName>Maxwell, Larry</DisplayName>
        <AccountId>14</AccountId>
        <AccountType/>
      </UserInfo>
    </SharedWithUsers>
  </documentManagement>
</p:properties>
</file>

<file path=customXml/itemProps1.xml><?xml version="1.0" encoding="utf-8"?>
<ds:datastoreItem xmlns:ds="http://schemas.openxmlformats.org/officeDocument/2006/customXml" ds:itemID="{548B0090-9699-4A74-906B-D9BABB567511}">
  <ds:schemaRefs>
    <ds:schemaRef ds:uri="http://schemas.microsoft.com/sharepoint/v3/contenttype/forms"/>
  </ds:schemaRefs>
</ds:datastoreItem>
</file>

<file path=customXml/itemProps2.xml><?xml version="1.0" encoding="utf-8"?>
<ds:datastoreItem xmlns:ds="http://schemas.openxmlformats.org/officeDocument/2006/customXml" ds:itemID="{BD4887CC-B53D-4C21-BAB9-6C671CAD53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0ce505-e39d-4fca-82e8-1e98afc3311a"/>
    <ds:schemaRef ds:uri="9edda27f-c574-48e3-8296-af92236c6f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61B385-219E-4E74-ABE0-F90AE5AA2BBA}">
  <ds:schemaRefs>
    <ds:schemaRef ds:uri="2a0ce505-e39d-4fca-82e8-1e98afc3311a"/>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9edda27f-c574-48e3-8296-af92236c6f1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3179</TotalTime>
  <Words>4631</Words>
  <Application>Microsoft Office PowerPoint</Application>
  <PresentationFormat>On-screen Show (4:3)</PresentationFormat>
  <Paragraphs>642</Paragraphs>
  <Slides>63</Slides>
  <Notes>63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Wingdings</vt:lpstr>
      <vt:lpstr>Wingdings 2</vt:lpstr>
      <vt:lpstr>Office Theme</vt:lpstr>
      <vt:lpstr>PHA 5-Year Plan Training</vt:lpstr>
      <vt:lpstr>PHA Plan Training Goals</vt:lpstr>
      <vt:lpstr> PHA Plan Overview</vt:lpstr>
      <vt:lpstr>PHA Plan Overview</vt:lpstr>
      <vt:lpstr>Annual Plan vs 5-Year Plan</vt:lpstr>
      <vt:lpstr>Annual Plan Elements (HUD-50075)</vt:lpstr>
      <vt:lpstr>5 Year Plan Elements (50077-5Y)</vt:lpstr>
      <vt:lpstr> PHA Plan  Statutory/Regulatory  Framework</vt:lpstr>
      <vt:lpstr>Statutory &amp; Regulatory Framework</vt:lpstr>
      <vt:lpstr>Non-Qualified and Qualified PHAs</vt:lpstr>
      <vt:lpstr>How do I know what my designation is?  </vt:lpstr>
      <vt:lpstr>Is HUD allowed to approve PHA Plans on a “rolling basis”?</vt:lpstr>
      <vt:lpstr>Five Year Plan Submission Cycle</vt:lpstr>
      <vt:lpstr>PowerPoint Presentation</vt:lpstr>
      <vt:lpstr>5-Year Plan  Development Process</vt:lpstr>
      <vt:lpstr>PHA Plan Development Overview</vt:lpstr>
      <vt:lpstr>Resident Consultation</vt:lpstr>
      <vt:lpstr>Q&amp;A</vt:lpstr>
      <vt:lpstr>Resident Consultation</vt:lpstr>
      <vt:lpstr>Resident Consultation  </vt:lpstr>
      <vt:lpstr>Resident Consultation  </vt:lpstr>
      <vt:lpstr>Resident Consultation: Public Hearing cont. </vt:lpstr>
      <vt:lpstr>Q&amp;A</vt:lpstr>
      <vt:lpstr>5-Year Plan Submission Requirements &amp;  Template Overview</vt:lpstr>
      <vt:lpstr>5 Year Plan Submission Requirements</vt:lpstr>
      <vt:lpstr>PowerPoint Presentation</vt:lpstr>
      <vt:lpstr>Form 50075-5Y – Section A</vt:lpstr>
      <vt:lpstr>50075-5Y: A.1 PHA Information</vt:lpstr>
      <vt:lpstr>50075-5Y: A.1 PHA Information - PHA Plan Example (North Platte HA - NPHA)</vt:lpstr>
      <vt:lpstr>Form 50075-5Y – Section B </vt:lpstr>
      <vt:lpstr>50075-5Y B.1: Mission</vt:lpstr>
      <vt:lpstr>50075-5Y B.1: Mission - PHA Plan Example (NPHA)</vt:lpstr>
      <vt:lpstr>50075-5Y B.2: Goals and Objectives</vt:lpstr>
      <vt:lpstr>50075-5Y B.2: Goals and Objectives - PHA Plan Example (NPHA)</vt:lpstr>
      <vt:lpstr>50075-5Y B.2: Goals and Objectives - PHA Plan Example (NPHA)</vt:lpstr>
      <vt:lpstr>50075-5Y B.3: Progress Report</vt:lpstr>
      <vt:lpstr>50075-5Y B.3: Progress Report - PHA Plan Example (NPHA)</vt:lpstr>
      <vt:lpstr>50075-5Y B.4: Violence Against Women (VAWA) Goals</vt:lpstr>
      <vt:lpstr>50075-5Y B.4: VAWA - PHA Plan Example (NPHA)</vt:lpstr>
      <vt:lpstr>Form 50075-5Y – Section C</vt:lpstr>
      <vt:lpstr> 50075-5Y C.1: Significant Amendment or Modification </vt:lpstr>
      <vt:lpstr> 50075-5Y C.1: Significant Amendment or Modification – Examples </vt:lpstr>
      <vt:lpstr>50075-5Y C.1: Significant Amendment - PHA Plan Example (NPHA)</vt:lpstr>
      <vt:lpstr>50075-5Y C.2: Resident Advisory Board (RAB)</vt:lpstr>
      <vt:lpstr>50075-5Y C.3: Certification by State or Local Official </vt:lpstr>
      <vt:lpstr>50075-5Y C.4: Required Submission for HUD Field Office (FO) Review</vt:lpstr>
      <vt:lpstr>Form 50075-5Y D.1: Affirmatively Furthering Fair Housing</vt:lpstr>
      <vt:lpstr>50075-5Y D.1: Affirmatively Furthering Fair Housing</vt:lpstr>
      <vt:lpstr>My Plan is done, now what?</vt:lpstr>
      <vt:lpstr>What does HUD look for?</vt:lpstr>
      <vt:lpstr>PHA Plan Disapproval</vt:lpstr>
      <vt:lpstr>Technical Deficiencies</vt:lpstr>
      <vt:lpstr>Substantive Deficiencies</vt:lpstr>
      <vt:lpstr>Substantive Deficiencies</vt:lpstr>
      <vt:lpstr>Q&amp;A</vt:lpstr>
      <vt:lpstr>PHA Plan Approval</vt:lpstr>
      <vt:lpstr>Plan approval Process:</vt:lpstr>
      <vt:lpstr>Wrap Up</vt:lpstr>
      <vt:lpstr>Unique situations:</vt:lpstr>
      <vt:lpstr>Knowledge Check:</vt:lpstr>
      <vt:lpstr>Key Resources</vt:lpstr>
      <vt:lpstr>Miscellaneous</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 Plan Training</dc:title>
  <dc:creator>Stern, Miranda K</dc:creator>
  <cp:lastModifiedBy>Steadman, Julie A</cp:lastModifiedBy>
  <cp:revision>90</cp:revision>
  <dcterms:created xsi:type="dcterms:W3CDTF">2020-03-19T16:38:24Z</dcterms:created>
  <dcterms:modified xsi:type="dcterms:W3CDTF">2023-10-30T16:42:07Z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0x010100FA62949C203DB244BCC6B17E86EA9E5F</vt:lpwstr>
  </property>
</Properties>
</file>